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80" r:id="rId2"/>
    <p:sldId id="279" r:id="rId3"/>
    <p:sldId id="285" r:id="rId4"/>
    <p:sldId id="262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58" r:id="rId14"/>
    <p:sldId id="283" r:id="rId15"/>
    <p:sldId id="286" r:id="rId16"/>
    <p:sldId id="287" r:id="rId17"/>
    <p:sldId id="278" r:id="rId18"/>
    <p:sldId id="282" r:id="rId19"/>
    <p:sldId id="284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ksTPEs4EIv1dTGYHA2wAYhQ8P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0B41DA-9B1B-4936-AA6E-02A373DDBF12}">
  <a:tblStyle styleId="{7A0B41DA-9B1B-4936-AA6E-02A373DDBF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lano%20de%20Vacina&#231;&#227;o\Proje&#231;&#245;es%20por%20regi&#227;o%20de%20sa&#250;de%20-%202010,2015%20e%2020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'IV Região Sul'!$A$59:$J$59</c:f>
          <c:strCache>
            <c:ptCount val="10"/>
            <c:pt idx="0">
              <c:v>IV Região Sul</c:v>
            </c:pt>
          </c:strCache>
        </c:strRef>
      </c:tx>
      <c:layout>
        <c:manualLayout>
          <c:xMode val="edge"/>
          <c:yMode val="edge"/>
          <c:x val="0.41839038384272248"/>
          <c:y val="2.6079862906169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'IV Região Sul'!$D$62:$D$79</c:f>
              <c:numCache>
                <c:formatCode>0.0%</c:formatCode>
                <c:ptCount val="18"/>
                <c:pt idx="0">
                  <c:v>3.9685116362566893E-2</c:v>
                </c:pt>
                <c:pt idx="1">
                  <c:v>4.3665086646473984E-2</c:v>
                </c:pt>
                <c:pt idx="2">
                  <c:v>4.6766560610516747E-2</c:v>
                </c:pt>
                <c:pt idx="3">
                  <c:v>4.786277123573876E-2</c:v>
                </c:pt>
                <c:pt idx="4">
                  <c:v>4.8611402882231841E-2</c:v>
                </c:pt>
                <c:pt idx="5">
                  <c:v>5.072361359912303E-2</c:v>
                </c:pt>
                <c:pt idx="6">
                  <c:v>4.7033929055692848E-2</c:v>
                </c:pt>
                <c:pt idx="7">
                  <c:v>4.1946289498913339E-2</c:v>
                </c:pt>
                <c:pt idx="8">
                  <c:v>3.8852454633304175E-2</c:v>
                </c:pt>
                <c:pt idx="9">
                  <c:v>3.3130769906535629E-2</c:v>
                </c:pt>
                <c:pt idx="10">
                  <c:v>2.403642322133142E-2</c:v>
                </c:pt>
                <c:pt idx="11">
                  <c:v>1.788694898228111E-2</c:v>
                </c:pt>
                <c:pt idx="12">
                  <c:v>1.3651068900848322E-2</c:v>
                </c:pt>
                <c:pt idx="13">
                  <c:v>1.0232572351811039E-2</c:v>
                </c:pt>
                <c:pt idx="14">
                  <c:v>7.9217450756461725E-3</c:v>
                </c:pt>
                <c:pt idx="15">
                  <c:v>4.5720004125113156E-3</c:v>
                </c:pt>
                <c:pt idx="16">
                  <c:v>2.8493837157338689E-3</c:v>
                </c:pt>
                <c:pt idx="17">
                  <c:v>2.035819732555164E-3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A8E-4266-9525-D9AB94B253F6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'IV Região Sul'!$C$62:$C$79</c:f>
              <c:numCache>
                <c:formatCode>0.0%</c:formatCode>
                <c:ptCount val="18"/>
                <c:pt idx="0">
                  <c:v>-4.1316063878141102E-2</c:v>
                </c:pt>
                <c:pt idx="1">
                  <c:v>-4.4772755919346402E-2</c:v>
                </c:pt>
                <c:pt idx="2">
                  <c:v>-4.7465538117191411E-2</c:v>
                </c:pt>
                <c:pt idx="3">
                  <c:v>-4.6804756102684759E-2</c:v>
                </c:pt>
                <c:pt idx="4">
                  <c:v>-4.8019372753627616E-2</c:v>
                </c:pt>
                <c:pt idx="5">
                  <c:v>-4.6143974088178115E-2</c:v>
                </c:pt>
                <c:pt idx="6">
                  <c:v>-4.0624725469900043E-2</c:v>
                </c:pt>
                <c:pt idx="7">
                  <c:v>-3.6766980760930594E-2</c:v>
                </c:pt>
                <c:pt idx="8">
                  <c:v>-3.3883221102245516E-2</c:v>
                </c:pt>
                <c:pt idx="9">
                  <c:v>-2.7626799485124767E-2</c:v>
                </c:pt>
                <c:pt idx="10">
                  <c:v>-2.0644663516811747E-2</c:v>
                </c:pt>
                <c:pt idx="11">
                  <c:v>-1.4495189277761439E-2</c:v>
                </c:pt>
                <c:pt idx="12">
                  <c:v>-1.0011038497236556E-2</c:v>
                </c:pt>
                <c:pt idx="13">
                  <c:v>-7.440481874329192E-3</c:v>
                </c:pt>
                <c:pt idx="14">
                  <c:v>-6.1991283788687263E-3</c:v>
                </c:pt>
                <c:pt idx="15">
                  <c:v>-3.070917570308352E-3</c:v>
                </c:pt>
                <c:pt idx="16">
                  <c:v>-1.9747069450863409E-3</c:v>
                </c:pt>
                <c:pt idx="17">
                  <c:v>-1.2757294384116787E-3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A8E-4266-9525-D9AB94B253F6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'IV Região Sul'!$G$62:$G$79</c:f>
              <c:numCache>
                <c:formatCode>0.0%</c:formatCode>
                <c:ptCount val="18"/>
                <c:pt idx="0">
                  <c:v>3.3104194136209422E-2</c:v>
                </c:pt>
                <c:pt idx="1">
                  <c:v>3.3693091749507402E-2</c:v>
                </c:pt>
                <c:pt idx="2">
                  <c:v>4.1496911065349119E-2</c:v>
                </c:pt>
                <c:pt idx="3">
                  <c:v>4.6626616690617642E-2</c:v>
                </c:pt>
                <c:pt idx="4">
                  <c:v>4.7748855538600574E-2</c:v>
                </c:pt>
                <c:pt idx="5">
                  <c:v>4.7496999955554897E-2</c:v>
                </c:pt>
                <c:pt idx="6">
                  <c:v>4.847479221914399E-2</c:v>
                </c:pt>
                <c:pt idx="7">
                  <c:v>4.4504363027600406E-2</c:v>
                </c:pt>
                <c:pt idx="8">
                  <c:v>3.9104283026415207E-2</c:v>
                </c:pt>
                <c:pt idx="9">
                  <c:v>3.6222758855686751E-2</c:v>
                </c:pt>
                <c:pt idx="10">
                  <c:v>3.0767122475888531E-2</c:v>
                </c:pt>
                <c:pt idx="11">
                  <c:v>2.2107734929406361E-2</c:v>
                </c:pt>
                <c:pt idx="12">
                  <c:v>1.6396539207988267E-2</c:v>
                </c:pt>
                <c:pt idx="13">
                  <c:v>1.243351753359309E-2</c:v>
                </c:pt>
                <c:pt idx="14">
                  <c:v>9.0297634039022794E-3</c:v>
                </c:pt>
                <c:pt idx="15">
                  <c:v>6.6260240892457665E-3</c:v>
                </c:pt>
                <c:pt idx="16">
                  <c:v>3.6000533341234687E-3</c:v>
                </c:pt>
                <c:pt idx="17">
                  <c:v>2.8222640335412376E-3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7A8E-4266-9525-D9AB94B253F6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'IV Região Sul'!$F$62:$F$79</c:f>
              <c:numCache>
                <c:formatCode>0.0%</c:formatCode>
                <c:ptCount val="18"/>
                <c:pt idx="0">
                  <c:v>-3.4674587771670692E-2</c:v>
                </c:pt>
                <c:pt idx="1">
                  <c:v>-3.5326449280730088E-2</c:v>
                </c:pt>
                <c:pt idx="2">
                  <c:v>-4.224507029733774E-2</c:v>
                </c:pt>
                <c:pt idx="3">
                  <c:v>-4.6448836279055987E-2</c:v>
                </c:pt>
                <c:pt idx="4">
                  <c:v>-4.5619194358434936E-2</c:v>
                </c:pt>
                <c:pt idx="5">
                  <c:v>-4.578956725284819E-2</c:v>
                </c:pt>
                <c:pt idx="6">
                  <c:v>-4.3378420421043277E-2</c:v>
                </c:pt>
                <c:pt idx="7">
                  <c:v>-3.7945006592690261E-2</c:v>
                </c:pt>
                <c:pt idx="8">
                  <c:v>-3.3907909746811064E-2</c:v>
                </c:pt>
                <c:pt idx="9">
                  <c:v>-3.1437502777818933E-2</c:v>
                </c:pt>
                <c:pt idx="10">
                  <c:v>-2.5285559786070905E-2</c:v>
                </c:pt>
                <c:pt idx="11">
                  <c:v>-1.8707684558289753E-2</c:v>
                </c:pt>
                <c:pt idx="12">
                  <c:v>-1.2996488836871658E-2</c:v>
                </c:pt>
                <c:pt idx="13">
                  <c:v>-8.7927228551534092E-3</c:v>
                </c:pt>
                <c:pt idx="14">
                  <c:v>-6.3000933347160696E-3</c:v>
                </c:pt>
                <c:pt idx="15">
                  <c:v>-4.8667387665002441E-3</c:v>
                </c:pt>
                <c:pt idx="16">
                  <c:v>-2.2222551445206596E-3</c:v>
                </c:pt>
                <c:pt idx="17">
                  <c:v>-1.8000266670617343E-3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7A8E-4266-9525-D9AB94B253F6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'IV Região Sul'!$J$62:$J$79</c:f>
              <c:numCache>
                <c:formatCode>0.0%</c:formatCode>
                <c:ptCount val="18"/>
                <c:pt idx="0">
                  <c:v>3.064562809799274E-2</c:v>
                </c:pt>
                <c:pt idx="1">
                  <c:v>2.965646855388538E-2</c:v>
                </c:pt>
                <c:pt idx="2">
                  <c:v>3.258731164753681E-2</c:v>
                </c:pt>
                <c:pt idx="3">
                  <c:v>4.069109280148301E-2</c:v>
                </c:pt>
                <c:pt idx="4">
                  <c:v>4.4860217102202164E-2</c:v>
                </c:pt>
                <c:pt idx="5">
                  <c:v>4.5072703226491893E-2</c:v>
                </c:pt>
                <c:pt idx="6">
                  <c:v>4.4394945761084999E-2</c:v>
                </c:pt>
                <c:pt idx="7">
                  <c:v>4.5746797138031717E-2</c:v>
                </c:pt>
                <c:pt idx="8">
                  <c:v>4.2149187240574593E-2</c:v>
                </c:pt>
                <c:pt idx="9">
                  <c:v>3.70092211650834E-2</c:v>
                </c:pt>
                <c:pt idx="10">
                  <c:v>3.4071050963697842E-2</c:v>
                </c:pt>
                <c:pt idx="11">
                  <c:v>2.8912767118871332E-2</c:v>
                </c:pt>
                <c:pt idx="12">
                  <c:v>2.0783341087855685E-2</c:v>
                </c:pt>
                <c:pt idx="13">
                  <c:v>1.5119486809374302E-2</c:v>
                </c:pt>
                <c:pt idx="14">
                  <c:v>1.1217801940950839E-2</c:v>
                </c:pt>
                <c:pt idx="15">
                  <c:v>7.8216875061822479E-3</c:v>
                </c:pt>
                <c:pt idx="16">
                  <c:v>5.2571997992372482E-3</c:v>
                </c:pt>
                <c:pt idx="17">
                  <c:v>3.8430680065504345E-3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7A8E-4266-9525-D9AB94B253F6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'IV Região Sul'!$I$62:$I$79</c:f>
              <c:numCache>
                <c:formatCode>0.0%</c:formatCode>
                <c:ptCount val="18"/>
                <c:pt idx="0">
                  <c:v>-3.321011580493774E-2</c:v>
                </c:pt>
                <c:pt idx="1">
                  <c:v>-3.1759348473580279E-2</c:v>
                </c:pt>
                <c:pt idx="2">
                  <c:v>-3.4532658750947944E-2</c:v>
                </c:pt>
                <c:pt idx="3">
                  <c:v>-4.1548364406376048E-2</c:v>
                </c:pt>
                <c:pt idx="4">
                  <c:v>-4.4823581563531521E-2</c:v>
                </c:pt>
                <c:pt idx="5">
                  <c:v>-4.3153001000150203E-2</c:v>
                </c:pt>
                <c:pt idx="6">
                  <c:v>-4.2555841719818729E-2</c:v>
                </c:pt>
                <c:pt idx="7">
                  <c:v>-4.027344766063768E-2</c:v>
                </c:pt>
                <c:pt idx="8">
                  <c:v>-3.5554790279858882E-2</c:v>
                </c:pt>
                <c:pt idx="9">
                  <c:v>-3.1964507490135879E-2</c:v>
                </c:pt>
                <c:pt idx="10">
                  <c:v>-2.9502599291468683E-2</c:v>
                </c:pt>
                <c:pt idx="11">
                  <c:v>-2.3362483010268942E-2</c:v>
                </c:pt>
                <c:pt idx="12">
                  <c:v>-1.7277320037075165E-2</c:v>
                </c:pt>
                <c:pt idx="13">
                  <c:v>-1.1818624775149382E-2</c:v>
                </c:pt>
                <c:pt idx="14">
                  <c:v>-7.8070332907139899E-3</c:v>
                </c:pt>
                <c:pt idx="15">
                  <c:v>-5.2278913683007338E-3</c:v>
                </c:pt>
                <c:pt idx="16">
                  <c:v>-3.553647251052356E-3</c:v>
                </c:pt>
                <c:pt idx="17">
                  <c:v>-2.2347678589092136E-3</c:v>
                </c:pt>
              </c:numCache>
            </c:numRef>
          </c:xVal>
          <c:yVal>
            <c:numRef>
              <c:f>'IV Região 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7A8E-4266-9525-D9AB94B25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810992"/>
        <c:axId val="248606224"/>
      </c:scatterChart>
      <c:valAx>
        <c:axId val="247810992"/>
        <c:scaling>
          <c:orientation val="minMax"/>
          <c:max val="8.0000000000000016E-2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8606224"/>
        <c:crosses val="autoZero"/>
        <c:crossBetween val="midCat"/>
      </c:valAx>
      <c:valAx>
        <c:axId val="248606224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900" dirty="0"/>
                  <a:t>Faixa etária</a:t>
                </a:r>
              </a:p>
            </c:rich>
          </c:tx>
          <c:layout>
            <c:manualLayout>
              <c:xMode val="edge"/>
              <c:yMode val="edge"/>
              <c:x val="5.9452149427748451E-3"/>
              <c:y val="0.377748984112073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7810992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'III Região Centro-Sul'!$A$59:$J$59</c:f>
          <c:strCache>
            <c:ptCount val="10"/>
            <c:pt idx="0">
              <c:v>III Região Centro-Sul</c:v>
            </c:pt>
          </c:strCache>
        </c:strRef>
      </c:tx>
      <c:layout>
        <c:manualLayout>
          <c:xMode val="edge"/>
          <c:yMode val="edge"/>
          <c:x val="0.37526881634419373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'III Região Centro-Sul'!$D$62:$D$79</c:f>
              <c:numCache>
                <c:formatCode>0.0%</c:formatCode>
                <c:ptCount val="18"/>
                <c:pt idx="0">
                  <c:v>3.6613592567473006E-2</c:v>
                </c:pt>
                <c:pt idx="1">
                  <c:v>3.7948519200335887E-2</c:v>
                </c:pt>
                <c:pt idx="2">
                  <c:v>3.9405455256632471E-2</c:v>
                </c:pt>
                <c:pt idx="3">
                  <c:v>4.2556169191185177E-2</c:v>
                </c:pt>
                <c:pt idx="4">
                  <c:v>4.9503529301998445E-2</c:v>
                </c:pt>
                <c:pt idx="5">
                  <c:v>5.4767877071917381E-2</c:v>
                </c:pt>
                <c:pt idx="6">
                  <c:v>5.1204484205162437E-2</c:v>
                </c:pt>
                <c:pt idx="7">
                  <c:v>4.3284637219333469E-2</c:v>
                </c:pt>
                <c:pt idx="8">
                  <c:v>3.8788231114556086E-2</c:v>
                </c:pt>
                <c:pt idx="9">
                  <c:v>3.4636322205356215E-2</c:v>
                </c:pt>
                <c:pt idx="10">
                  <c:v>2.7854033667423842E-2</c:v>
                </c:pt>
                <c:pt idx="11">
                  <c:v>2.1304998438997084E-2</c:v>
                </c:pt>
                <c:pt idx="12">
                  <c:v>1.6726056547779249E-2</c:v>
                </c:pt>
                <c:pt idx="13">
                  <c:v>1.1547833076754693E-2</c:v>
                </c:pt>
                <c:pt idx="14">
                  <c:v>8.1853969074199666E-3</c:v>
                </c:pt>
                <c:pt idx="15">
                  <c:v>5.3038214069121925E-3</c:v>
                </c:pt>
                <c:pt idx="16">
                  <c:v>3.4090868312358479E-3</c:v>
                </c:pt>
                <c:pt idx="17">
                  <c:v>2.8098052514291252E-3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37D-4C53-A070-50C533813BE3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'III Região Centro-Sul'!$C$62:$C$79</c:f>
              <c:numCache>
                <c:formatCode>0.0%</c:formatCode>
                <c:ptCount val="18"/>
                <c:pt idx="0">
                  <c:v>-3.7865983413895438E-2</c:v>
                </c:pt>
                <c:pt idx="1">
                  <c:v>-3.9746363939756051E-2</c:v>
                </c:pt>
                <c:pt idx="2">
                  <c:v>-4.0840860238205455E-2</c:v>
                </c:pt>
                <c:pt idx="3">
                  <c:v>-4.0697319740048157E-2</c:v>
                </c:pt>
                <c:pt idx="4">
                  <c:v>-4.6758317274740099E-2</c:v>
                </c:pt>
                <c:pt idx="5">
                  <c:v>-4.8739176149310823E-2</c:v>
                </c:pt>
                <c:pt idx="6">
                  <c:v>-4.3557364165832335E-2</c:v>
                </c:pt>
                <c:pt idx="7">
                  <c:v>-3.7069333649122432E-2</c:v>
                </c:pt>
                <c:pt idx="8">
                  <c:v>-3.4421011458120265E-2</c:v>
                </c:pt>
                <c:pt idx="9">
                  <c:v>-2.9397094022614804E-2</c:v>
                </c:pt>
                <c:pt idx="10">
                  <c:v>-2.3472459961172296E-2</c:v>
                </c:pt>
                <c:pt idx="11">
                  <c:v>-1.6909070682929805E-2</c:v>
                </c:pt>
                <c:pt idx="12">
                  <c:v>-1.2082521432390631E-2</c:v>
                </c:pt>
                <c:pt idx="13">
                  <c:v>-8.7882669996806224E-3</c:v>
                </c:pt>
                <c:pt idx="14">
                  <c:v>-6.7607574632087761E-3</c:v>
                </c:pt>
                <c:pt idx="15">
                  <c:v>-3.5849239414785391E-3</c:v>
                </c:pt>
                <c:pt idx="16">
                  <c:v>-1.9736818496628593E-3</c:v>
                </c:pt>
                <c:pt idx="17">
                  <c:v>-1.4856441559280432E-3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337D-4C53-A070-50C533813BE3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'III Região Centro-Sul'!$G$62:$G$79</c:f>
              <c:numCache>
                <c:formatCode>0.0%</c:formatCode>
                <c:ptCount val="18"/>
                <c:pt idx="0">
                  <c:v>3.3734939759036145E-2</c:v>
                </c:pt>
                <c:pt idx="1">
                  <c:v>3.135615445135214E-2</c:v>
                </c:pt>
                <c:pt idx="2">
                  <c:v>3.5931690912176233E-2</c:v>
                </c:pt>
                <c:pt idx="3">
                  <c:v>3.8495595699057431E-2</c:v>
                </c:pt>
                <c:pt idx="4">
                  <c:v>4.5554818505777271E-2</c:v>
                </c:pt>
                <c:pt idx="5">
                  <c:v>5.1922928590160899E-2</c:v>
                </c:pt>
                <c:pt idx="6">
                  <c:v>5.3848171173811764E-2</c:v>
                </c:pt>
                <c:pt idx="7">
                  <c:v>4.6906190703916821E-2</c:v>
                </c:pt>
                <c:pt idx="8">
                  <c:v>3.8936797124477424E-2</c:v>
                </c:pt>
                <c:pt idx="9">
                  <c:v>3.459574533730312E-2</c:v>
                </c:pt>
                <c:pt idx="10">
                  <c:v>3.0936550298505162E-2</c:v>
                </c:pt>
                <c:pt idx="11">
                  <c:v>2.4741218394705583E-2</c:v>
                </c:pt>
                <c:pt idx="12">
                  <c:v>1.8521203893679714E-2</c:v>
                </c:pt>
                <c:pt idx="13">
                  <c:v>1.4334418339169739E-2</c:v>
                </c:pt>
                <c:pt idx="14">
                  <c:v>9.7496259043857898E-3</c:v>
                </c:pt>
                <c:pt idx="15">
                  <c:v>6.6334480045662806E-3</c:v>
                </c:pt>
                <c:pt idx="16">
                  <c:v>3.3568332227758668E-3</c:v>
                </c:pt>
                <c:pt idx="17">
                  <c:v>2.7366829674652514E-3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337D-4C53-A070-50C533813BE3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'III Região Centro-Sul'!$F$62:$F$79</c:f>
              <c:numCache>
                <c:formatCode>0.0%</c:formatCode>
                <c:ptCount val="18"/>
                <c:pt idx="0">
                  <c:v>-3.5552195979821975E-2</c:v>
                </c:pt>
                <c:pt idx="1">
                  <c:v>-3.2951267297101336E-2</c:v>
                </c:pt>
                <c:pt idx="2">
                  <c:v>-3.7736605834348923E-2</c:v>
                </c:pt>
                <c:pt idx="3">
                  <c:v>-3.9445875692269719E-2</c:v>
                </c:pt>
                <c:pt idx="4">
                  <c:v>-4.3139009302253832E-2</c:v>
                </c:pt>
                <c:pt idx="5">
                  <c:v>-5.0077904447495485E-2</c:v>
                </c:pt>
                <c:pt idx="6">
                  <c:v>-4.8920907702512999E-2</c:v>
                </c:pt>
                <c:pt idx="7">
                  <c:v>-4.0275828024003826E-2</c:v>
                </c:pt>
                <c:pt idx="8">
                  <c:v>-3.3586844175678386E-2</c:v>
                </c:pt>
                <c:pt idx="9">
                  <c:v>-3.0390447834873425E-2</c:v>
                </c:pt>
                <c:pt idx="10">
                  <c:v>-2.5947580334140661E-2</c:v>
                </c:pt>
                <c:pt idx="11">
                  <c:v>-2.0162596609228207E-2</c:v>
                </c:pt>
                <c:pt idx="12">
                  <c:v>-1.4143128210665967E-2</c:v>
                </c:pt>
                <c:pt idx="13">
                  <c:v>-9.9038921370501205E-3</c:v>
                </c:pt>
                <c:pt idx="14">
                  <c:v>-7.0036869629606776E-3</c:v>
                </c:pt>
                <c:pt idx="15">
                  <c:v>-4.9766286657513537E-3</c:v>
                </c:pt>
                <c:pt idx="16">
                  <c:v>-2.0301436218626103E-3</c:v>
                </c:pt>
                <c:pt idx="17">
                  <c:v>-1.4624438856578683E-3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337D-4C53-A070-50C533813BE3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'III Região Centro-Sul'!$J$62:$J$79</c:f>
              <c:numCache>
                <c:formatCode>0.0%</c:formatCode>
                <c:ptCount val="18"/>
                <c:pt idx="0">
                  <c:v>3.4813824688744922E-2</c:v>
                </c:pt>
                <c:pt idx="1">
                  <c:v>2.7009141353529571E-2</c:v>
                </c:pt>
                <c:pt idx="2">
                  <c:v>2.9409370346930253E-2</c:v>
                </c:pt>
                <c:pt idx="3">
                  <c:v>3.6570666260501004E-2</c:v>
                </c:pt>
                <c:pt idx="4">
                  <c:v>4.292313227257568E-2</c:v>
                </c:pt>
                <c:pt idx="5">
                  <c:v>4.7030307486666124E-2</c:v>
                </c:pt>
                <c:pt idx="6">
                  <c:v>5.147361980267702E-2</c:v>
                </c:pt>
                <c:pt idx="7">
                  <c:v>5.2376988264088216E-2</c:v>
                </c:pt>
                <c:pt idx="8">
                  <c:v>4.503711951512223E-2</c:v>
                </c:pt>
                <c:pt idx="9">
                  <c:v>3.3739761605264748E-2</c:v>
                </c:pt>
                <c:pt idx="10">
                  <c:v>2.9527543546824162E-2</c:v>
                </c:pt>
                <c:pt idx="11">
                  <c:v>2.6286971798622362E-2</c:v>
                </c:pt>
                <c:pt idx="12">
                  <c:v>2.0021166133136554E-2</c:v>
                </c:pt>
                <c:pt idx="13">
                  <c:v>1.6124076607746386E-2</c:v>
                </c:pt>
                <c:pt idx="14">
                  <c:v>1.2066796744722254E-2</c:v>
                </c:pt>
                <c:pt idx="15">
                  <c:v>7.6208583576026076E-3</c:v>
                </c:pt>
                <c:pt idx="16">
                  <c:v>4.8556054800851902E-3</c:v>
                </c:pt>
                <c:pt idx="17">
                  <c:v>3.3718753036394719E-3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337D-4C53-A070-50C533813BE3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'III Região Centro-Sul'!$I$62:$I$79</c:f>
              <c:numCache>
                <c:formatCode>0.0%</c:formatCode>
                <c:ptCount val="18"/>
                <c:pt idx="0">
                  <c:v>-3.5147335719556617E-2</c:v>
                </c:pt>
                <c:pt idx="1">
                  <c:v>-2.8561149378802879E-2</c:v>
                </c:pt>
                <c:pt idx="2">
                  <c:v>-3.0005488488617296E-2</c:v>
                </c:pt>
                <c:pt idx="3">
                  <c:v>-3.7487165077455968E-2</c:v>
                </c:pt>
                <c:pt idx="4">
                  <c:v>-4.2634264450612795E-2</c:v>
                </c:pt>
                <c:pt idx="5">
                  <c:v>-4.5076510581753534E-2</c:v>
                </c:pt>
                <c:pt idx="6">
                  <c:v>-5.0559747056830806E-2</c:v>
                </c:pt>
                <c:pt idx="7">
                  <c:v>-4.841949910319672E-2</c:v>
                </c:pt>
                <c:pt idx="8">
                  <c:v>-3.938056234686723E-2</c:v>
                </c:pt>
                <c:pt idx="9">
                  <c:v>-2.9204536800447482E-2</c:v>
                </c:pt>
                <c:pt idx="10">
                  <c:v>-2.6108398963227128E-2</c:v>
                </c:pt>
                <c:pt idx="11">
                  <c:v>-2.1720234140500057E-2</c:v>
                </c:pt>
                <c:pt idx="12">
                  <c:v>-1.5782687363608432E-2</c:v>
                </c:pt>
                <c:pt idx="13">
                  <c:v>-1.1783181064976878E-2</c:v>
                </c:pt>
                <c:pt idx="14">
                  <c:v>-7.8414483307378997E-3</c:v>
                </c:pt>
                <c:pt idx="15">
                  <c:v>-5.0184218888279057E-3</c:v>
                </c:pt>
                <c:pt idx="16">
                  <c:v>-3.2589542459630721E-3</c:v>
                </c:pt>
                <c:pt idx="17">
                  <c:v>-1.7515894295385731E-3</c:v>
                </c:pt>
              </c:numCache>
            </c:numRef>
          </c:xVal>
          <c:yVal>
            <c:numRef>
              <c:f>'III Região Centro-Sul'!$K$62:$K$79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337D-4C53-A070-50C533813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94280"/>
        <c:axId val="249295880"/>
      </c:scatterChart>
      <c:valAx>
        <c:axId val="249294280"/>
        <c:scaling>
          <c:orientation val="minMax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5880"/>
        <c:crosses val="autoZero"/>
        <c:crossBetween val="midCat"/>
      </c:valAx>
      <c:valAx>
        <c:axId val="249295880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4280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'VII Região Central'!$A$59:$J$59</c:f>
          <c:strCache>
            <c:ptCount val="10"/>
            <c:pt idx="0">
              <c:v>VII Região Central</c:v>
            </c:pt>
          </c:strCache>
        </c:strRef>
      </c:tx>
      <c:layout>
        <c:manualLayout>
          <c:xMode val="edge"/>
          <c:yMode val="edge"/>
          <c:x val="0.37526881634419373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'VII Região Central'!$D$62:$D$79</c:f>
              <c:numCache>
                <c:formatCode>0.0%</c:formatCode>
                <c:ptCount val="18"/>
                <c:pt idx="0">
                  <c:v>2.5745452569518972E-2</c:v>
                </c:pt>
                <c:pt idx="1">
                  <c:v>2.5462893782348228E-2</c:v>
                </c:pt>
                <c:pt idx="2">
                  <c:v>2.7696194965563147E-2</c:v>
                </c:pt>
                <c:pt idx="3">
                  <c:v>3.2668142855202205E-2</c:v>
                </c:pt>
                <c:pt idx="4">
                  <c:v>4.4054718595900183E-2</c:v>
                </c:pt>
                <c:pt idx="5">
                  <c:v>5.5998261176694333E-2</c:v>
                </c:pt>
                <c:pt idx="6">
                  <c:v>5.3610096042818522E-2</c:v>
                </c:pt>
                <c:pt idx="7">
                  <c:v>4.4573648676184914E-2</c:v>
                </c:pt>
                <c:pt idx="8">
                  <c:v>4.1579612296741064E-2</c:v>
                </c:pt>
                <c:pt idx="9">
                  <c:v>4.1275318218249493E-2</c:v>
                </c:pt>
                <c:pt idx="10">
                  <c:v>3.6039829921345412E-2</c:v>
                </c:pt>
                <c:pt idx="11">
                  <c:v>3.0921168815290778E-2</c:v>
                </c:pt>
                <c:pt idx="12">
                  <c:v>2.4530993166967791E-2</c:v>
                </c:pt>
                <c:pt idx="13">
                  <c:v>1.6991563990056104E-2</c:v>
                </c:pt>
                <c:pt idx="14">
                  <c:v>1.3426976213440561E-2</c:v>
                </c:pt>
                <c:pt idx="15">
                  <c:v>9.2891201282382183E-3</c:v>
                </c:pt>
                <c:pt idx="16">
                  <c:v>6.4173447624740199E-3</c:v>
                </c:pt>
                <c:pt idx="17">
                  <c:v>5.1566978658660837E-3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666-478E-B624-CDDA485924DA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'VII Região Central'!$C$62:$C$79</c:f>
              <c:numCache>
                <c:formatCode>0.0%</c:formatCode>
                <c:ptCount val="18"/>
                <c:pt idx="0">
                  <c:v>-2.6908290655183187E-2</c:v>
                </c:pt>
                <c:pt idx="1">
                  <c:v>-2.7103908277070626E-2</c:v>
                </c:pt>
                <c:pt idx="2">
                  <c:v>-2.8924238925189843E-2</c:v>
                </c:pt>
                <c:pt idx="3">
                  <c:v>-3.2276907611427326E-2</c:v>
                </c:pt>
                <c:pt idx="4">
                  <c:v>-4.0761821960794968E-2</c:v>
                </c:pt>
                <c:pt idx="5">
                  <c:v>-4.8559357722141469E-2</c:v>
                </c:pt>
                <c:pt idx="6">
                  <c:v>-4.4386181788542783E-2</c:v>
                </c:pt>
                <c:pt idx="7">
                  <c:v>-3.6898373928518059E-2</c:v>
                </c:pt>
                <c:pt idx="8">
                  <c:v>-3.5952888756062111E-2</c:v>
                </c:pt>
                <c:pt idx="9">
                  <c:v>-3.4409683072283426E-2</c:v>
                </c:pt>
                <c:pt idx="10">
                  <c:v>-2.8348253705187943E-2</c:v>
                </c:pt>
                <c:pt idx="11">
                  <c:v>-2.4669555649138059E-2</c:v>
                </c:pt>
                <c:pt idx="12">
                  <c:v>-1.8646163041854021E-2</c:v>
                </c:pt>
                <c:pt idx="13">
                  <c:v>-1.3399807099289528E-2</c:v>
                </c:pt>
                <c:pt idx="14">
                  <c:v>-1.0566068493336776E-2</c:v>
                </c:pt>
                <c:pt idx="15">
                  <c:v>-6.7134881067202803E-3</c:v>
                </c:pt>
                <c:pt idx="16">
                  <c:v>-4.0753671226549659E-3</c:v>
                </c:pt>
                <c:pt idx="17">
                  <c:v>-1.9616100417045902E-3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3666-478E-B624-CDDA485924DA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'VII Região Central'!$G$62:$G$79</c:f>
              <c:numCache>
                <c:formatCode>0.0%</c:formatCode>
                <c:ptCount val="18"/>
                <c:pt idx="0">
                  <c:v>2.2160213133595105E-2</c:v>
                </c:pt>
                <c:pt idx="1">
                  <c:v>2.408798861744571E-2</c:v>
                </c:pt>
                <c:pt idx="2">
                  <c:v>2.6199862715033755E-2</c:v>
                </c:pt>
                <c:pt idx="3">
                  <c:v>2.9053391227964052E-2</c:v>
                </c:pt>
                <c:pt idx="4">
                  <c:v>3.3747905878268737E-2</c:v>
                </c:pt>
                <c:pt idx="5">
                  <c:v>4.3307883891634293E-2</c:v>
                </c:pt>
                <c:pt idx="6">
                  <c:v>5.3848844518200781E-2</c:v>
                </c:pt>
                <c:pt idx="7">
                  <c:v>5.2223516756918824E-2</c:v>
                </c:pt>
                <c:pt idx="8">
                  <c:v>4.3518282307334226E-2</c:v>
                </c:pt>
                <c:pt idx="9">
                  <c:v>3.9836310032585455E-2</c:v>
                </c:pt>
                <c:pt idx="10">
                  <c:v>3.8560769637404631E-2</c:v>
                </c:pt>
                <c:pt idx="11">
                  <c:v>3.3214019898430168E-2</c:v>
                </c:pt>
                <c:pt idx="12">
                  <c:v>2.8409046079883017E-2</c:v>
                </c:pt>
                <c:pt idx="13">
                  <c:v>2.2360091628510038E-2</c:v>
                </c:pt>
                <c:pt idx="14">
                  <c:v>1.5311744702562389E-2</c:v>
                </c:pt>
                <c:pt idx="15">
                  <c:v>1.1700781893112345E-2</c:v>
                </c:pt>
                <c:pt idx="16">
                  <c:v>8.1739784499422711E-3</c:v>
                </c:pt>
                <c:pt idx="17">
                  <c:v>7.3981342920487808E-3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3666-478E-B624-CDDA485924DA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'VII Região Central'!$F$62:$F$79</c:f>
              <c:numCache>
                <c:formatCode>0.0%</c:formatCode>
                <c:ptCount val="18"/>
                <c:pt idx="0">
                  <c:v>-2.3488353132700909E-2</c:v>
                </c:pt>
                <c:pt idx="1">
                  <c:v>-2.5331969250271546E-2</c:v>
                </c:pt>
                <c:pt idx="2">
                  <c:v>-2.7890939981221941E-2</c:v>
                </c:pt>
                <c:pt idx="3">
                  <c:v>-3.0123793167837445E-2</c:v>
                </c:pt>
                <c:pt idx="4">
                  <c:v>-3.2361906314845451E-2</c:v>
                </c:pt>
                <c:pt idx="5">
                  <c:v>-3.9681141201006756E-2</c:v>
                </c:pt>
                <c:pt idx="6">
                  <c:v>-4.7216034463260489E-2</c:v>
                </c:pt>
                <c:pt idx="7">
                  <c:v>-4.4388805752292683E-2</c:v>
                </c:pt>
                <c:pt idx="8">
                  <c:v>-3.7019601242402646E-2</c:v>
                </c:pt>
                <c:pt idx="9">
                  <c:v>-3.4991886511094569E-2</c:v>
                </c:pt>
                <c:pt idx="10">
                  <c:v>-3.2314566671312966E-2</c:v>
                </c:pt>
                <c:pt idx="11">
                  <c:v>-2.5855335309325121E-2</c:v>
                </c:pt>
                <c:pt idx="12">
                  <c:v>-2.204975396535264E-2</c:v>
                </c:pt>
                <c:pt idx="13">
                  <c:v>-1.6390036583024528E-2</c:v>
                </c:pt>
                <c:pt idx="14">
                  <c:v>-1.1329954685441219E-2</c:v>
                </c:pt>
                <c:pt idx="15">
                  <c:v>-8.2292080340635038E-3</c:v>
                </c:pt>
                <c:pt idx="16">
                  <c:v>-5.0390420560133186E-3</c:v>
                </c:pt>
                <c:pt idx="17">
                  <c:v>-3.1849060176576869E-3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3666-478E-B624-CDDA485924DA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'VII Região Central'!$J$62:$J$79</c:f>
              <c:numCache>
                <c:formatCode>0.0%</c:formatCode>
                <c:ptCount val="18"/>
                <c:pt idx="0">
                  <c:v>2.083534930149886E-2</c:v>
                </c:pt>
                <c:pt idx="1">
                  <c:v>2.1655317826930618E-2</c:v>
                </c:pt>
                <c:pt idx="2">
                  <c:v>2.4919913012034695E-2</c:v>
                </c:pt>
                <c:pt idx="3">
                  <c:v>2.6671895451466521E-2</c:v>
                </c:pt>
                <c:pt idx="4">
                  <c:v>2.8752374598291816E-2</c:v>
                </c:pt>
                <c:pt idx="5">
                  <c:v>3.3646720889844106E-2</c:v>
                </c:pt>
                <c:pt idx="6">
                  <c:v>4.3157846487631719E-2</c:v>
                </c:pt>
                <c:pt idx="7">
                  <c:v>5.2727541265807309E-2</c:v>
                </c:pt>
                <c:pt idx="8">
                  <c:v>5.1207289061823591E-2</c:v>
                </c:pt>
                <c:pt idx="9">
                  <c:v>4.3529633458790212E-2</c:v>
                </c:pt>
                <c:pt idx="10">
                  <c:v>3.8518148806461962E-2</c:v>
                </c:pt>
                <c:pt idx="11">
                  <c:v>3.6272148062888018E-2</c:v>
                </c:pt>
                <c:pt idx="12">
                  <c:v>3.1074769924980518E-2</c:v>
                </c:pt>
                <c:pt idx="13">
                  <c:v>2.5658393982144038E-2</c:v>
                </c:pt>
                <c:pt idx="14">
                  <c:v>1.9791289998930477E-2</c:v>
                </c:pt>
                <c:pt idx="15">
                  <c:v>1.3295203948072055E-2</c:v>
                </c:pt>
                <c:pt idx="16">
                  <c:v>9.4219985841537263E-3</c:v>
                </c:pt>
                <c:pt idx="17">
                  <c:v>9.5060326255799622E-3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3666-478E-B624-CDDA485924DA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'VII Região Central'!$I$62:$I$79</c:f>
              <c:numCache>
                <c:formatCode>0.0%</c:formatCode>
                <c:ptCount val="18"/>
                <c:pt idx="0">
                  <c:v>-2.2421810144182042E-2</c:v>
                </c:pt>
                <c:pt idx="1">
                  <c:v>-2.3088989503384279E-2</c:v>
                </c:pt>
                <c:pt idx="2">
                  <c:v>-2.6157505258493804E-2</c:v>
                </c:pt>
                <c:pt idx="3">
                  <c:v>-2.8018986600390122E-2</c:v>
                </c:pt>
                <c:pt idx="4">
                  <c:v>-2.9437379360220832E-2</c:v>
                </c:pt>
                <c:pt idx="5">
                  <c:v>-3.1482207701592574E-2</c:v>
                </c:pt>
                <c:pt idx="6">
                  <c:v>-3.8271139654390905E-2</c:v>
                </c:pt>
                <c:pt idx="7">
                  <c:v>-4.693683186570851E-2</c:v>
                </c:pt>
                <c:pt idx="8">
                  <c:v>-4.4548227900320349E-2</c:v>
                </c:pt>
                <c:pt idx="9">
                  <c:v>-3.7983386724658647E-2</c:v>
                </c:pt>
                <c:pt idx="10">
                  <c:v>-3.4464142929172034E-2</c:v>
                </c:pt>
                <c:pt idx="11">
                  <c:v>-3.0522182440450421E-2</c:v>
                </c:pt>
                <c:pt idx="12">
                  <c:v>-2.3926783431542815E-2</c:v>
                </c:pt>
                <c:pt idx="13">
                  <c:v>-1.9312550611411315E-2</c:v>
                </c:pt>
                <c:pt idx="14">
                  <c:v>-1.3824873057667724E-2</c:v>
                </c:pt>
                <c:pt idx="15">
                  <c:v>-9.0374791824761012E-3</c:v>
                </c:pt>
                <c:pt idx="16">
                  <c:v>-5.8136277750332321E-3</c:v>
                </c:pt>
                <c:pt idx="17">
                  <c:v>-4.1100285715740849E-3</c:v>
                </c:pt>
              </c:numCache>
            </c:numRef>
          </c:xVal>
          <c:yVal>
            <c:numRef>
              <c:f>'VII Região Central'!$K$62:$K$79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3666-478E-B624-CDDA48592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95488"/>
        <c:axId val="249296664"/>
      </c:scatterChart>
      <c:valAx>
        <c:axId val="249295488"/>
        <c:scaling>
          <c:orientation val="minMax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6664"/>
        <c:crosses val="autoZero"/>
        <c:crossBetween val="midCat"/>
      </c:valAx>
      <c:valAx>
        <c:axId val="249296664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5488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'I Região Sudoeste'!$A$59:$J$59</c:f>
          <c:strCache>
            <c:ptCount val="10"/>
            <c:pt idx="0">
              <c:v>I Região Sudoeste</c:v>
            </c:pt>
          </c:strCache>
        </c:strRef>
      </c:tx>
      <c:layout>
        <c:manualLayout>
          <c:xMode val="edge"/>
          <c:yMode val="edge"/>
          <c:x val="0.39050699270341355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 Região Sudoeste'!$D$62:$D$79</c:f>
              <c:numCache>
                <c:formatCode>0.0%</c:formatCode>
                <c:ptCount val="18"/>
                <c:pt idx="0">
                  <c:v>4.0366543019866231E-2</c:v>
                </c:pt>
                <c:pt idx="1">
                  <c:v>4.0217599455292109E-2</c:v>
                </c:pt>
                <c:pt idx="2">
                  <c:v>4.1536813884377237E-2</c:v>
                </c:pt>
                <c:pt idx="3">
                  <c:v>4.4365323101146867E-2</c:v>
                </c:pt>
                <c:pt idx="4">
                  <c:v>5.0440802025632475E-2</c:v>
                </c:pt>
                <c:pt idx="5">
                  <c:v>5.5663756356698561E-2</c:v>
                </c:pt>
                <c:pt idx="6">
                  <c:v>5.184229004276808E-2</c:v>
                </c:pt>
                <c:pt idx="7">
                  <c:v>4.2477286106402445E-2</c:v>
                </c:pt>
                <c:pt idx="8">
                  <c:v>3.8824622498989311E-2</c:v>
                </c:pt>
                <c:pt idx="9">
                  <c:v>3.3563368394175598E-2</c:v>
                </c:pt>
                <c:pt idx="10">
                  <c:v>2.6136049307412423E-2</c:v>
                </c:pt>
                <c:pt idx="11">
                  <c:v>1.990595277779748E-2</c:v>
                </c:pt>
                <c:pt idx="12">
                  <c:v>1.3441802075280333E-2</c:v>
                </c:pt>
                <c:pt idx="13">
                  <c:v>8.8741994283404145E-3</c:v>
                </c:pt>
                <c:pt idx="14">
                  <c:v>6.2230039789209395E-3</c:v>
                </c:pt>
                <c:pt idx="15">
                  <c:v>3.842743966012497E-3</c:v>
                </c:pt>
                <c:pt idx="16">
                  <c:v>2.665380550807487E-3</c:v>
                </c:pt>
                <c:pt idx="17">
                  <c:v>1.9192442177980468E-3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832-442E-AC89-1E00F9403108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 Região Sudoeste'!$C$62:$C$79</c:f>
              <c:numCache>
                <c:formatCode>0.0%</c:formatCode>
                <c:ptCount val="18"/>
                <c:pt idx="0">
                  <c:v>-4.2010596270736847E-2</c:v>
                </c:pt>
                <c:pt idx="1">
                  <c:v>-4.2108473470314128E-2</c:v>
                </c:pt>
                <c:pt idx="2">
                  <c:v>-4.2040384983651674E-2</c:v>
                </c:pt>
                <c:pt idx="3">
                  <c:v>-4.2487215677374054E-2</c:v>
                </c:pt>
                <c:pt idx="4">
                  <c:v>-4.7088862567645204E-2</c:v>
                </c:pt>
                <c:pt idx="5">
                  <c:v>-4.9453518969026833E-2</c:v>
                </c:pt>
                <c:pt idx="6">
                  <c:v>-4.5836318115083728E-2</c:v>
                </c:pt>
                <c:pt idx="7">
                  <c:v>-3.807848616597987E-2</c:v>
                </c:pt>
                <c:pt idx="8">
                  <c:v>-3.393927358095792E-2</c:v>
                </c:pt>
                <c:pt idx="9">
                  <c:v>-2.8431198711992792E-2</c:v>
                </c:pt>
                <c:pt idx="10">
                  <c:v>-2.1950025887810032E-2</c:v>
                </c:pt>
                <c:pt idx="11">
                  <c:v>-1.640932528565248E-2</c:v>
                </c:pt>
                <c:pt idx="12">
                  <c:v>-1.1114026937507536E-2</c:v>
                </c:pt>
                <c:pt idx="13">
                  <c:v>-6.8045931358294382E-3</c:v>
                </c:pt>
                <c:pt idx="14">
                  <c:v>-4.864071265949373E-3</c:v>
                </c:pt>
                <c:pt idx="15">
                  <c:v>-2.5604108005361967E-3</c:v>
                </c:pt>
                <c:pt idx="16">
                  <c:v>-1.5149688282396999E-3</c:v>
                </c:pt>
                <c:pt idx="17">
                  <c:v>-1.0014681579936593E-3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832-442E-AC89-1E00F9403108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 Região Sudoeste'!$G$62:$G$79</c:f>
              <c:numCache>
                <c:formatCode>0.0%</c:formatCode>
                <c:ptCount val="18"/>
                <c:pt idx="0">
                  <c:v>3.6002688751240193E-2</c:v>
                </c:pt>
                <c:pt idx="1">
                  <c:v>3.5161486347878482E-2</c:v>
                </c:pt>
                <c:pt idx="2">
                  <c:v>3.8143110203965776E-2</c:v>
                </c:pt>
                <c:pt idx="3">
                  <c:v>4.056221220749831E-2</c:v>
                </c:pt>
                <c:pt idx="4">
                  <c:v>4.4275372509453848E-2</c:v>
                </c:pt>
                <c:pt idx="5">
                  <c:v>4.8967785302439358E-2</c:v>
                </c:pt>
                <c:pt idx="6">
                  <c:v>5.3129930936250534E-2</c:v>
                </c:pt>
                <c:pt idx="7">
                  <c:v>4.9491601522937606E-2</c:v>
                </c:pt>
                <c:pt idx="8">
                  <c:v>3.9831965949365292E-2</c:v>
                </c:pt>
                <c:pt idx="9">
                  <c:v>3.5607891304263686E-2</c:v>
                </c:pt>
                <c:pt idx="10">
                  <c:v>3.0323282340813412E-2</c:v>
                </c:pt>
                <c:pt idx="11">
                  <c:v>2.3272406367850586E-2</c:v>
                </c:pt>
                <c:pt idx="12">
                  <c:v>1.7803300558264235E-2</c:v>
                </c:pt>
                <c:pt idx="13">
                  <c:v>1.1828441156472679E-2</c:v>
                </c:pt>
                <c:pt idx="14">
                  <c:v>7.5837235076075919E-3</c:v>
                </c:pt>
                <c:pt idx="15">
                  <c:v>5.0304419796124537E-3</c:v>
                </c:pt>
                <c:pt idx="16">
                  <c:v>2.9158242815912143E-3</c:v>
                </c:pt>
                <c:pt idx="17">
                  <c:v>2.5455404015838345E-3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7832-442E-AC89-1E00F9403108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 Região Sudoeste'!$F$62:$F$79</c:f>
              <c:numCache>
                <c:formatCode>0.0%</c:formatCode>
                <c:ptCount val="18"/>
                <c:pt idx="0">
                  <c:v>-3.7864429653158831E-2</c:v>
                </c:pt>
                <c:pt idx="1">
                  <c:v>-3.6605206423586695E-2</c:v>
                </c:pt>
                <c:pt idx="2">
                  <c:v>-3.9481034885386172E-2</c:v>
                </c:pt>
                <c:pt idx="3">
                  <c:v>-4.022934377181224E-2</c:v>
                </c:pt>
                <c:pt idx="4">
                  <c:v>-4.1665322721109149E-2</c:v>
                </c:pt>
                <c:pt idx="5">
                  <c:v>-4.5503631233380769E-2</c:v>
                </c:pt>
                <c:pt idx="6">
                  <c:v>-4.681704234783203E-2</c:v>
                </c:pt>
                <c:pt idx="7">
                  <c:v>-4.3592863197523875E-2</c:v>
                </c:pt>
                <c:pt idx="8">
                  <c:v>-3.5609181491998904E-2</c:v>
                </c:pt>
                <c:pt idx="9">
                  <c:v>-3.0750334481170354E-2</c:v>
                </c:pt>
                <c:pt idx="10">
                  <c:v>-2.5179303840501831E-2</c:v>
                </c:pt>
                <c:pt idx="11">
                  <c:v>-1.9010916278427673E-2</c:v>
                </c:pt>
                <c:pt idx="12">
                  <c:v>-1.4026921057283046E-2</c:v>
                </c:pt>
                <c:pt idx="13">
                  <c:v>-9.2932222567705825E-3</c:v>
                </c:pt>
                <c:pt idx="14">
                  <c:v>-5.4329805530002667E-3</c:v>
                </c:pt>
                <c:pt idx="15">
                  <c:v>-3.5764004020224982E-3</c:v>
                </c:pt>
                <c:pt idx="16">
                  <c:v>-1.706918373692556E-3</c:v>
                </c:pt>
                <c:pt idx="17">
                  <c:v>-1.177941402253442E-3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7832-442E-AC89-1E00F9403108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 Região Sudoeste'!$J$62:$J$79</c:f>
              <c:numCache>
                <c:formatCode>0.0%</c:formatCode>
                <c:ptCount val="18"/>
                <c:pt idx="0">
                  <c:v>3.47450558775034E-2</c:v>
                </c:pt>
                <c:pt idx="1">
                  <c:v>3.1600439691830025E-2</c:v>
                </c:pt>
                <c:pt idx="2">
                  <c:v>3.3739839358204203E-2</c:v>
                </c:pt>
                <c:pt idx="3">
                  <c:v>3.7500361588676007E-2</c:v>
                </c:pt>
                <c:pt idx="4">
                  <c:v>4.0587123586188274E-2</c:v>
                </c:pt>
                <c:pt idx="5">
                  <c:v>4.3729329180688274E-2</c:v>
                </c:pt>
                <c:pt idx="6">
                  <c:v>4.7422354858305447E-2</c:v>
                </c:pt>
                <c:pt idx="7">
                  <c:v>5.0025793325555158E-2</c:v>
                </c:pt>
                <c:pt idx="8">
                  <c:v>4.5466160121108101E-2</c:v>
                </c:pt>
                <c:pt idx="9">
                  <c:v>3.6323993096066882E-2</c:v>
                </c:pt>
                <c:pt idx="10">
                  <c:v>3.2426067168712457E-2</c:v>
                </c:pt>
                <c:pt idx="11">
                  <c:v>2.773867263207629E-2</c:v>
                </c:pt>
                <c:pt idx="12">
                  <c:v>2.1314447155020295E-2</c:v>
                </c:pt>
                <c:pt idx="13">
                  <c:v>1.6065384874986741E-2</c:v>
                </c:pt>
                <c:pt idx="14">
                  <c:v>1.0367952636704626E-2</c:v>
                </c:pt>
                <c:pt idx="15">
                  <c:v>6.3820401315218545E-3</c:v>
                </c:pt>
                <c:pt idx="16">
                  <c:v>3.9220318390882176E-3</c:v>
                </c:pt>
                <c:pt idx="17">
                  <c:v>3.1868015312075133E-3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7832-442E-AC89-1E00F9403108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 Região Sudoeste'!$I$62:$I$79</c:f>
              <c:numCache>
                <c:formatCode>0.0%</c:formatCode>
                <c:ptCount val="18"/>
                <c:pt idx="0">
                  <c:v>-3.6513224503177157E-2</c:v>
                </c:pt>
                <c:pt idx="1">
                  <c:v>-3.3180582205980191E-2</c:v>
                </c:pt>
                <c:pt idx="2">
                  <c:v>-3.4740234695156642E-2</c:v>
                </c:pt>
                <c:pt idx="3">
                  <c:v>-3.8077698174700365E-2</c:v>
                </c:pt>
                <c:pt idx="4">
                  <c:v>-3.9243219007029283E-2</c:v>
                </c:pt>
                <c:pt idx="5">
                  <c:v>-4.0841440954979796E-2</c:v>
                </c:pt>
                <c:pt idx="6">
                  <c:v>-4.410176551697538E-2</c:v>
                </c:pt>
                <c:pt idx="7">
                  <c:v>-4.4175288547763453E-2</c:v>
                </c:pt>
                <c:pt idx="8">
                  <c:v>-4.0017018773684056E-2</c:v>
                </c:pt>
                <c:pt idx="9">
                  <c:v>-3.2100637360306244E-2</c:v>
                </c:pt>
                <c:pt idx="10">
                  <c:v>-2.747953408093801E-2</c:v>
                </c:pt>
                <c:pt idx="11">
                  <c:v>-2.2312431900799352E-2</c:v>
                </c:pt>
                <c:pt idx="12">
                  <c:v>-1.6813873434321034E-2</c:v>
                </c:pt>
                <c:pt idx="13">
                  <c:v>-1.2090320030084178E-2</c:v>
                </c:pt>
                <c:pt idx="14">
                  <c:v>-7.6415740196125702E-3</c:v>
                </c:pt>
                <c:pt idx="15">
                  <c:v>-4.1871968681599474E-3</c:v>
                </c:pt>
                <c:pt idx="16">
                  <c:v>-2.4865247953408092E-3</c:v>
                </c:pt>
                <c:pt idx="17">
                  <c:v>-1.4535864775477537E-3</c:v>
                </c:pt>
              </c:numCache>
            </c:numRef>
          </c:xVal>
          <c:yVal>
            <c:numRef>
              <c:f>'I Região Sudoeste'!$K$62:$K$79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7832-442E-AC89-1E00F9403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94704"/>
        <c:axId val="249296272"/>
      </c:scatterChart>
      <c:valAx>
        <c:axId val="249294704"/>
        <c:scaling>
          <c:orientation val="minMax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6272"/>
        <c:crosses val="autoZero"/>
        <c:crossBetween val="midCat"/>
      </c:valAx>
      <c:valAx>
        <c:axId val="249296272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900" dirty="0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4704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'II Região Oeste'!$A$59:$J$59</c:f>
          <c:strCache>
            <c:ptCount val="10"/>
            <c:pt idx="0">
              <c:v>II Região Oeste</c:v>
            </c:pt>
          </c:strCache>
        </c:strRef>
      </c:tx>
      <c:layout>
        <c:manualLayout>
          <c:xMode val="edge"/>
          <c:yMode val="edge"/>
          <c:x val="0.39050699270341355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'II Região Oeste'!$D$62:$D$79</c:f>
              <c:numCache>
                <c:formatCode>0.0%</c:formatCode>
                <c:ptCount val="18"/>
                <c:pt idx="0">
                  <c:v>4.3303549724253244E-2</c:v>
                </c:pt>
                <c:pt idx="1">
                  <c:v>4.6155081920778558E-2</c:v>
                </c:pt>
                <c:pt idx="2">
                  <c:v>4.5136224605192787E-2</c:v>
                </c:pt>
                <c:pt idx="3">
                  <c:v>4.3134444775608301E-2</c:v>
                </c:pt>
                <c:pt idx="4">
                  <c:v>4.5983863160275557E-2</c:v>
                </c:pt>
                <c:pt idx="5">
                  <c:v>5.4745613311941554E-2</c:v>
                </c:pt>
                <c:pt idx="6">
                  <c:v>5.4343989058909824E-2</c:v>
                </c:pt>
                <c:pt idx="7">
                  <c:v>4.4700779362432067E-2</c:v>
                </c:pt>
                <c:pt idx="8">
                  <c:v>3.4996269122070524E-2</c:v>
                </c:pt>
                <c:pt idx="9">
                  <c:v>2.569549694659877E-2</c:v>
                </c:pt>
                <c:pt idx="10">
                  <c:v>2.1381206944294715E-2</c:v>
                </c:pt>
                <c:pt idx="11">
                  <c:v>1.8390163165137325E-2</c:v>
                </c:pt>
                <c:pt idx="12">
                  <c:v>1.4617008998497079E-2</c:v>
                </c:pt>
                <c:pt idx="13">
                  <c:v>9.835566575561375E-3</c:v>
                </c:pt>
                <c:pt idx="14">
                  <c:v>7.1911879411261119E-3</c:v>
                </c:pt>
                <c:pt idx="15">
                  <c:v>4.0881121334914467E-3</c:v>
                </c:pt>
                <c:pt idx="16">
                  <c:v>2.3146239845776287E-3</c:v>
                </c:pt>
                <c:pt idx="17">
                  <c:v>1.8664958706685352E-3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220F-4182-8B55-A108FE6E3342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'II Região Oeste'!$C$62:$C$79</c:f>
              <c:numCache>
                <c:formatCode>0.0%</c:formatCode>
                <c:ptCount val="18"/>
                <c:pt idx="0">
                  <c:v>-4.5911993557101453E-2</c:v>
                </c:pt>
                <c:pt idx="1">
                  <c:v>-4.8537347884814161E-2</c:v>
                </c:pt>
                <c:pt idx="2">
                  <c:v>-4.5804189152340309E-2</c:v>
                </c:pt>
                <c:pt idx="3">
                  <c:v>-4.1935913452087283E-2</c:v>
                </c:pt>
                <c:pt idx="4">
                  <c:v>-4.3337370713982235E-2</c:v>
                </c:pt>
                <c:pt idx="5">
                  <c:v>-4.8900923524400786E-2</c:v>
                </c:pt>
                <c:pt idx="6">
                  <c:v>-4.9017183176594183E-2</c:v>
                </c:pt>
                <c:pt idx="7">
                  <c:v>-4.1183396430617296E-2</c:v>
                </c:pt>
                <c:pt idx="8">
                  <c:v>-3.2797904789686291E-2</c:v>
                </c:pt>
                <c:pt idx="9">
                  <c:v>-2.216543114363563E-2</c:v>
                </c:pt>
                <c:pt idx="10">
                  <c:v>-1.680057664787488E-2</c:v>
                </c:pt>
                <c:pt idx="11">
                  <c:v>-1.4466928356574696E-2</c:v>
                </c:pt>
                <c:pt idx="12">
                  <c:v>-1.1518160814578538E-2</c:v>
                </c:pt>
                <c:pt idx="13">
                  <c:v>-8.142403277253905E-3</c:v>
                </c:pt>
                <c:pt idx="14">
                  <c:v>-5.7030643930506318E-3</c:v>
                </c:pt>
                <c:pt idx="15">
                  <c:v>-3.126327738073345E-3</c:v>
                </c:pt>
                <c:pt idx="16">
                  <c:v>-1.6276351307075562E-3</c:v>
                </c:pt>
                <c:pt idx="17">
                  <c:v>-1.143572215211413E-3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20F-4182-8B55-A108FE6E3342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'II Região Oeste'!$G$62:$G$79</c:f>
              <c:numCache>
                <c:formatCode>0.0%</c:formatCode>
                <c:ptCount val="18"/>
                <c:pt idx="0">
                  <c:v>3.6732605798842174E-2</c:v>
                </c:pt>
                <c:pt idx="1">
                  <c:v>3.7185545559876007E-2</c:v>
                </c:pt>
                <c:pt idx="2">
                  <c:v>4.3736995674829693E-2</c:v>
                </c:pt>
                <c:pt idx="3">
                  <c:v>4.5186807320638886E-2</c:v>
                </c:pt>
                <c:pt idx="4">
                  <c:v>4.3745083884848157E-2</c:v>
                </c:pt>
                <c:pt idx="5">
                  <c:v>4.4129273860725064E-2</c:v>
                </c:pt>
                <c:pt idx="6">
                  <c:v>5.0330908892380302E-2</c:v>
                </c:pt>
                <c:pt idx="7">
                  <c:v>4.9728337246004929E-2</c:v>
                </c:pt>
                <c:pt idx="8">
                  <c:v>4.0900056010854377E-2</c:v>
                </c:pt>
                <c:pt idx="9">
                  <c:v>3.228206823618382E-2</c:v>
                </c:pt>
                <c:pt idx="10">
                  <c:v>2.3817756451864028E-2</c:v>
                </c:pt>
                <c:pt idx="11">
                  <c:v>1.9763541180110283E-2</c:v>
                </c:pt>
                <c:pt idx="12">
                  <c:v>1.6946822041181121E-2</c:v>
                </c:pt>
                <c:pt idx="13">
                  <c:v>1.3175694120073522E-2</c:v>
                </c:pt>
                <c:pt idx="14">
                  <c:v>8.5532820945228658E-3</c:v>
                </c:pt>
                <c:pt idx="15">
                  <c:v>5.967076941119853E-3</c:v>
                </c:pt>
                <c:pt idx="16">
                  <c:v>3.3606512626706865E-3</c:v>
                </c:pt>
                <c:pt idx="17">
                  <c:v>2.4385953205660936E-3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220F-4182-8B55-A108FE6E3342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'II Região Oeste'!$F$62:$F$79</c:f>
              <c:numCache>
                <c:formatCode>0.0%</c:formatCode>
                <c:ptCount val="18"/>
                <c:pt idx="0">
                  <c:v>-3.8724327515888279E-2</c:v>
                </c:pt>
                <c:pt idx="1">
                  <c:v>-3.9440134102522104E-2</c:v>
                </c:pt>
                <c:pt idx="2">
                  <c:v>-4.5708496866829644E-2</c:v>
                </c:pt>
                <c:pt idx="3">
                  <c:v>-4.5433497726201956E-2</c:v>
                </c:pt>
                <c:pt idx="4">
                  <c:v>-4.1858508898042046E-2</c:v>
                </c:pt>
                <c:pt idx="5">
                  <c:v>-4.1672480067617437E-2</c:v>
                </c:pt>
                <c:pt idx="6">
                  <c:v>-4.4626698776860443E-2</c:v>
                </c:pt>
                <c:pt idx="7">
                  <c:v>-4.4402250948848136E-2</c:v>
                </c:pt>
                <c:pt idx="8">
                  <c:v>-3.7254295345032933E-2</c:v>
                </c:pt>
                <c:pt idx="9">
                  <c:v>-2.9803031865525419E-2</c:v>
                </c:pt>
                <c:pt idx="10">
                  <c:v>-2.0157841418510274E-2</c:v>
                </c:pt>
                <c:pt idx="11">
                  <c:v>-1.5086533736935014E-2</c:v>
                </c:pt>
                <c:pt idx="12">
                  <c:v>-1.28299231417843E-2</c:v>
                </c:pt>
                <c:pt idx="13">
                  <c:v>-1.0003093740332061E-2</c:v>
                </c:pt>
                <c:pt idx="14">
                  <c:v>-6.753655365415218E-3</c:v>
                </c:pt>
                <c:pt idx="15">
                  <c:v>-4.436383195126045E-3</c:v>
                </c:pt>
                <c:pt idx="16">
                  <c:v>-2.3698455354091725E-3</c:v>
                </c:pt>
                <c:pt idx="17">
                  <c:v>-1.4578998558276565E-3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220F-4182-8B55-A108FE6E3342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'II Região Oeste'!$J$62:$J$79</c:f>
              <c:numCache>
                <c:formatCode>0.0%</c:formatCode>
                <c:ptCount val="18"/>
                <c:pt idx="0">
                  <c:v>3.5161888034088741E-2</c:v>
                </c:pt>
                <c:pt idx="1">
                  <c:v>3.2304750802892974E-2</c:v>
                </c:pt>
                <c:pt idx="2">
                  <c:v>3.5689601871415039E-2</c:v>
                </c:pt>
                <c:pt idx="3">
                  <c:v>4.2772387964186344E-2</c:v>
                </c:pt>
                <c:pt idx="4">
                  <c:v>4.4599695580002797E-2</c:v>
                </c:pt>
                <c:pt idx="5">
                  <c:v>4.2673933890058302E-2</c:v>
                </c:pt>
                <c:pt idx="6">
                  <c:v>4.1258164304097067E-2</c:v>
                </c:pt>
                <c:pt idx="7">
                  <c:v>4.6369899832824982E-2</c:v>
                </c:pt>
                <c:pt idx="8">
                  <c:v>4.5918980173318552E-2</c:v>
                </c:pt>
                <c:pt idx="9">
                  <c:v>3.807612862827877E-2</c:v>
                </c:pt>
                <c:pt idx="10">
                  <c:v>3.0091503216494602E-2</c:v>
                </c:pt>
                <c:pt idx="11">
                  <c:v>2.2372703804856148E-2</c:v>
                </c:pt>
                <c:pt idx="12">
                  <c:v>1.8688552350984836E-2</c:v>
                </c:pt>
                <c:pt idx="13">
                  <c:v>1.5693579416009813E-2</c:v>
                </c:pt>
                <c:pt idx="14">
                  <c:v>1.1781014510161445E-2</c:v>
                </c:pt>
                <c:pt idx="15">
                  <c:v>7.2934778114053141E-3</c:v>
                </c:pt>
                <c:pt idx="16">
                  <c:v>4.6686921951517276E-3</c:v>
                </c:pt>
                <c:pt idx="17">
                  <c:v>3.485274224132669E-3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220F-4182-8B55-A108FE6E3342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'II Região Oeste'!$I$62:$I$79</c:f>
              <c:numCache>
                <c:formatCode>0.0%</c:formatCode>
                <c:ptCount val="18"/>
                <c:pt idx="0">
                  <c:v>-3.6977381161009827E-2</c:v>
                </c:pt>
                <c:pt idx="1">
                  <c:v>-3.4021789855686019E-2</c:v>
                </c:pt>
                <c:pt idx="2">
                  <c:v>-3.7392857353830161E-2</c:v>
                </c:pt>
                <c:pt idx="3">
                  <c:v>-4.3977465831513574E-2</c:v>
                </c:pt>
                <c:pt idx="4">
                  <c:v>-4.4054260009333449E-2</c:v>
                </c:pt>
                <c:pt idx="5">
                  <c:v>-4.0494160688863468E-2</c:v>
                </c:pt>
                <c:pt idx="6">
                  <c:v>-3.9078391102902232E-2</c:v>
                </c:pt>
                <c:pt idx="7">
                  <c:v>-4.0712728733427718E-2</c:v>
                </c:pt>
                <c:pt idx="8">
                  <c:v>-4.0511882422206512E-2</c:v>
                </c:pt>
                <c:pt idx="9">
                  <c:v>-3.4187192700221129E-2</c:v>
                </c:pt>
                <c:pt idx="10">
                  <c:v>-2.7303283837188465E-2</c:v>
                </c:pt>
                <c:pt idx="11">
                  <c:v>-1.8341994010054131E-2</c:v>
                </c:pt>
                <c:pt idx="12">
                  <c:v>-1.3600445800047652E-2</c:v>
                </c:pt>
                <c:pt idx="13">
                  <c:v>-1.1330094850655016E-2</c:v>
                </c:pt>
                <c:pt idx="14">
                  <c:v>-8.498555678732542E-3</c:v>
                </c:pt>
                <c:pt idx="15">
                  <c:v>-5.3637779584957005E-3</c:v>
                </c:pt>
                <c:pt idx="16">
                  <c:v>-3.1820356758183012E-3</c:v>
                </c:pt>
                <c:pt idx="17">
                  <c:v>-2.071473719653993E-3</c:v>
                </c:pt>
              </c:numCache>
            </c:numRef>
          </c:xVal>
          <c:yVal>
            <c:numRef>
              <c:f>'II Região Oeste'!$K$62:$K$79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220F-4182-8B55-A108FE6E3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98232"/>
        <c:axId val="249295096"/>
      </c:scatterChart>
      <c:valAx>
        <c:axId val="249298232"/>
        <c:scaling>
          <c:orientation val="minMax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5096"/>
        <c:crosses val="autoZero"/>
        <c:crossBetween val="midCat"/>
      </c:valAx>
      <c:valAx>
        <c:axId val="249295096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298232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'VI Região Norte'!$A$59:$J$59</c:f>
          <c:strCache>
            <c:ptCount val="10"/>
            <c:pt idx="0">
              <c:v>VI Região Norte</c:v>
            </c:pt>
          </c:strCache>
        </c:strRef>
      </c:tx>
      <c:layout>
        <c:manualLayout>
          <c:xMode val="edge"/>
          <c:yMode val="edge"/>
          <c:x val="0.39050699270341355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'VI Região Norte'!$D$62:$D$79</c:f>
              <c:numCache>
                <c:formatCode>0.0%</c:formatCode>
                <c:ptCount val="18"/>
                <c:pt idx="0">
                  <c:v>4.244872169617734E-2</c:v>
                </c:pt>
                <c:pt idx="1">
                  <c:v>4.5578418086102079E-2</c:v>
                </c:pt>
                <c:pt idx="2">
                  <c:v>4.5926818250263512E-2</c:v>
                </c:pt>
                <c:pt idx="3">
                  <c:v>4.6041967457062634E-2</c:v>
                </c:pt>
                <c:pt idx="4">
                  <c:v>4.8433527905967388E-2</c:v>
                </c:pt>
                <c:pt idx="5">
                  <c:v>5.0083999870088075E-2</c:v>
                </c:pt>
                <c:pt idx="6">
                  <c:v>4.8173704054728352E-2</c:v>
                </c:pt>
                <c:pt idx="7">
                  <c:v>4.3110091499331246E-2</c:v>
                </c:pt>
                <c:pt idx="8">
                  <c:v>3.7636075360727037E-2</c:v>
                </c:pt>
                <c:pt idx="9">
                  <c:v>3.1524309769081549E-2</c:v>
                </c:pt>
                <c:pt idx="10">
                  <c:v>2.4077994396071934E-2</c:v>
                </c:pt>
                <c:pt idx="11">
                  <c:v>1.7174947075653028E-2</c:v>
                </c:pt>
                <c:pt idx="12">
                  <c:v>1.23947787216076E-2</c:v>
                </c:pt>
                <c:pt idx="13">
                  <c:v>9.2887026817955014E-3</c:v>
                </c:pt>
                <c:pt idx="14">
                  <c:v>6.8056133762042685E-3</c:v>
                </c:pt>
                <c:pt idx="15">
                  <c:v>4.0892731132507213E-3</c:v>
                </c:pt>
                <c:pt idx="16">
                  <c:v>2.5096621994679514E-3</c:v>
                </c:pt>
                <c:pt idx="17">
                  <c:v>2.016587390866601E-3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13B-4FB3-A712-738EA78EC302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'VI Região Norte'!$C$62:$C$79</c:f>
              <c:numCache>
                <c:formatCode>0.0%</c:formatCode>
                <c:ptCount val="18"/>
                <c:pt idx="0">
                  <c:v>-4.4506644699741062E-2</c:v>
                </c:pt>
                <c:pt idx="1">
                  <c:v>-4.7163934087413012E-2</c:v>
                </c:pt>
                <c:pt idx="2">
                  <c:v>-4.7854829328207719E-2</c:v>
                </c:pt>
                <c:pt idx="3">
                  <c:v>-4.4893427932835538E-2</c:v>
                </c:pt>
                <c:pt idx="4">
                  <c:v>-4.6304743852065747E-2</c:v>
                </c:pt>
                <c:pt idx="5">
                  <c:v>-4.5548892648461285E-2</c:v>
                </c:pt>
                <c:pt idx="6">
                  <c:v>-4.2856172735620375E-2</c:v>
                </c:pt>
                <c:pt idx="7">
                  <c:v>-3.7352631159375357E-2</c:v>
                </c:pt>
                <c:pt idx="8">
                  <c:v>-3.4187504244281658E-2</c:v>
                </c:pt>
                <c:pt idx="9">
                  <c:v>-2.7429131568302671E-2</c:v>
                </c:pt>
                <c:pt idx="10">
                  <c:v>-2.0785908099122799E-2</c:v>
                </c:pt>
                <c:pt idx="11">
                  <c:v>-1.4919203639895953E-2</c:v>
                </c:pt>
                <c:pt idx="12">
                  <c:v>-1.0271899755234123E-2</c:v>
                </c:pt>
                <c:pt idx="13">
                  <c:v>-7.1805864342424216E-3</c:v>
                </c:pt>
                <c:pt idx="14">
                  <c:v>-5.4031550882662959E-3</c:v>
                </c:pt>
                <c:pt idx="15">
                  <c:v>-3.2891337531850565E-3</c:v>
                </c:pt>
                <c:pt idx="16">
                  <c:v>-1.5618956511982899E-3</c:v>
                </c:pt>
                <c:pt idx="17">
                  <c:v>-1.1751124181038173E-3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F13B-4FB3-A712-738EA78EC302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'VI Região Norte'!$G$62:$G$79</c:f>
              <c:numCache>
                <c:formatCode>0.0%</c:formatCode>
                <c:ptCount val="18"/>
                <c:pt idx="0">
                  <c:v>3.5100888091293941E-2</c:v>
                </c:pt>
                <c:pt idx="1">
                  <c:v>3.7364255475796061E-2</c:v>
                </c:pt>
                <c:pt idx="2">
                  <c:v>4.4116970366280137E-2</c:v>
                </c:pt>
                <c:pt idx="3">
                  <c:v>4.5575073624148719E-2</c:v>
                </c:pt>
                <c:pt idx="4">
                  <c:v>4.4919358549604271E-2</c:v>
                </c:pt>
                <c:pt idx="5">
                  <c:v>4.5178193447450762E-2</c:v>
                </c:pt>
                <c:pt idx="6">
                  <c:v>4.6061108043438249E-2</c:v>
                </c:pt>
                <c:pt idx="7">
                  <c:v>4.4197496778943496E-2</c:v>
                </c:pt>
                <c:pt idx="8">
                  <c:v>3.9846194551812993E-2</c:v>
                </c:pt>
                <c:pt idx="9">
                  <c:v>3.5411489968709735E-2</c:v>
                </c:pt>
                <c:pt idx="10">
                  <c:v>2.9648099576661143E-2</c:v>
                </c:pt>
                <c:pt idx="11">
                  <c:v>2.2579030922142463E-2</c:v>
                </c:pt>
                <c:pt idx="12">
                  <c:v>1.6108158475980121E-2</c:v>
                </c:pt>
                <c:pt idx="13">
                  <c:v>1.1420370881649182E-2</c:v>
                </c:pt>
                <c:pt idx="14">
                  <c:v>8.294220504325418E-3</c:v>
                </c:pt>
                <c:pt idx="15">
                  <c:v>5.8640484078777838E-3</c:v>
                </c:pt>
                <c:pt idx="16">
                  <c:v>3.0082367016381374E-3</c:v>
                </c:pt>
                <c:pt idx="17">
                  <c:v>2.2691192711209278E-3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F13B-4FB3-A712-738EA78EC302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'VI Região Norte'!$F$62:$F$79</c:f>
              <c:numCache>
                <c:formatCode>0.0%</c:formatCode>
                <c:ptCount val="18"/>
                <c:pt idx="0">
                  <c:v>-3.7007638505429784E-2</c:v>
                </c:pt>
                <c:pt idx="1">
                  <c:v>-3.9268129946622495E-2</c:v>
                </c:pt>
                <c:pt idx="2">
                  <c:v>-4.5356501932633901E-2</c:v>
                </c:pt>
                <c:pt idx="3">
                  <c:v>-4.7004417448923246E-2</c:v>
                </c:pt>
                <c:pt idx="4">
                  <c:v>-4.3035615681943674E-2</c:v>
                </c:pt>
                <c:pt idx="5">
                  <c:v>-4.3369225105834713E-2</c:v>
                </c:pt>
                <c:pt idx="6">
                  <c:v>-4.2026159580342351E-2</c:v>
                </c:pt>
                <c:pt idx="7">
                  <c:v>-3.9325648812810601E-2</c:v>
                </c:pt>
                <c:pt idx="8">
                  <c:v>-3.4491188109699984E-2</c:v>
                </c:pt>
                <c:pt idx="9">
                  <c:v>-3.1687143383029637E-2</c:v>
                </c:pt>
                <c:pt idx="10">
                  <c:v>-2.5319804896005889E-2</c:v>
                </c:pt>
                <c:pt idx="11">
                  <c:v>-1.8961094238910361E-2</c:v>
                </c:pt>
                <c:pt idx="12">
                  <c:v>-1.3393267991901344E-2</c:v>
                </c:pt>
                <c:pt idx="13">
                  <c:v>-9.0160822749861952E-3</c:v>
                </c:pt>
                <c:pt idx="14">
                  <c:v>-6.0538606662985462E-3</c:v>
                </c:pt>
                <c:pt idx="15">
                  <c:v>-4.2966593042517943E-3</c:v>
                </c:pt>
                <c:pt idx="16">
                  <c:v>-2.205848518314007E-3</c:v>
                </c:pt>
                <c:pt idx="17">
                  <c:v>-1.2193999631879256E-3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F13B-4FB3-A712-738EA78EC302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'VI Região Norte'!$J$62:$J$79</c:f>
              <c:numCache>
                <c:formatCode>0.0%</c:formatCode>
                <c:ptCount val="18"/>
                <c:pt idx="0">
                  <c:v>3.2365650158025498E-2</c:v>
                </c:pt>
                <c:pt idx="1">
                  <c:v>3.2802262496971879E-2</c:v>
                </c:pt>
                <c:pt idx="2">
                  <c:v>3.7055711734449562E-2</c:v>
                </c:pt>
                <c:pt idx="3">
                  <c:v>4.2700686748956357E-2</c:v>
                </c:pt>
                <c:pt idx="4">
                  <c:v>4.2700686748956357E-2</c:v>
                </c:pt>
                <c:pt idx="5">
                  <c:v>4.1678168819681921E-2</c:v>
                </c:pt>
                <c:pt idx="6">
                  <c:v>4.1038743007160441E-2</c:v>
                </c:pt>
                <c:pt idx="7">
                  <c:v>4.247533844498403E-2</c:v>
                </c:pt>
                <c:pt idx="8">
                  <c:v>4.0973955369768396E-2</c:v>
                </c:pt>
                <c:pt idx="9">
                  <c:v>3.8052877979527104E-2</c:v>
                </c:pt>
                <c:pt idx="10">
                  <c:v>3.4103648952412073E-2</c:v>
                </c:pt>
                <c:pt idx="11">
                  <c:v>2.8540362698095244E-2</c:v>
                </c:pt>
                <c:pt idx="12">
                  <c:v>2.1968642783502249E-2</c:v>
                </c:pt>
                <c:pt idx="13">
                  <c:v>1.5084252097147654E-2</c:v>
                </c:pt>
                <c:pt idx="14">
                  <c:v>1.0363205128927399E-2</c:v>
                </c:pt>
                <c:pt idx="15">
                  <c:v>7.2280468499123958E-3</c:v>
                </c:pt>
                <c:pt idx="16">
                  <c:v>4.726680675819564E-3</c:v>
                </c:pt>
                <c:pt idx="17">
                  <c:v>2.9182605364416374E-3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F13B-4FB3-A712-738EA78EC302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'VI Região Norte'!$I$62:$I$79</c:f>
              <c:numCache>
                <c:formatCode>0.0%</c:formatCode>
                <c:ptCount val="18"/>
                <c:pt idx="0">
                  <c:v>-3.5002225314501728E-2</c:v>
                </c:pt>
                <c:pt idx="1">
                  <c:v>-3.4633217466747038E-2</c:v>
                </c:pt>
                <c:pt idx="2">
                  <c:v>-3.8728922891444091E-2</c:v>
                </c:pt>
                <c:pt idx="3">
                  <c:v>-4.3317577731080602E-2</c:v>
                </c:pt>
                <c:pt idx="4">
                  <c:v>-4.342743502926711E-2</c:v>
                </c:pt>
                <c:pt idx="5">
                  <c:v>-3.9542993639544118E-2</c:v>
                </c:pt>
                <c:pt idx="6">
                  <c:v>-3.9441586902756572E-2</c:v>
                </c:pt>
                <c:pt idx="7">
                  <c:v>-3.8650050985053773E-2</c:v>
                </c:pt>
                <c:pt idx="8">
                  <c:v>-3.6255725255347794E-2</c:v>
                </c:pt>
                <c:pt idx="9">
                  <c:v>-3.2821980473569462E-2</c:v>
                </c:pt>
                <c:pt idx="10">
                  <c:v>-3.0143152510098421E-2</c:v>
                </c:pt>
                <c:pt idx="11">
                  <c:v>-2.3892553928665995E-2</c:v>
                </c:pt>
                <c:pt idx="12">
                  <c:v>-1.796025982659448E-2</c:v>
                </c:pt>
                <c:pt idx="13">
                  <c:v>-1.1968811794730231E-2</c:v>
                </c:pt>
                <c:pt idx="14">
                  <c:v>-7.7040951420539374E-3</c:v>
                </c:pt>
                <c:pt idx="15">
                  <c:v>-4.881607634800539E-3</c:v>
                </c:pt>
                <c:pt idx="16">
                  <c:v>-3.1238908638163863E-3</c:v>
                </c:pt>
                <c:pt idx="17">
                  <c:v>-1.7267313791879573E-3</c:v>
                </c:pt>
              </c:numCache>
            </c:numRef>
          </c:xVal>
          <c:yVal>
            <c:numRef>
              <c:f>'VI Região Norte'!$K$62:$K$79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F13B-4FB3-A712-738EA78EC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569016"/>
        <c:axId val="249569408"/>
      </c:scatterChart>
      <c:valAx>
        <c:axId val="249569016"/>
        <c:scaling>
          <c:orientation val="minMax"/>
          <c:max val="8.0000000000000016E-2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569408"/>
        <c:crosses val="autoZero"/>
        <c:crossBetween val="midCat"/>
      </c:valAx>
      <c:valAx>
        <c:axId val="249569408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900" dirty="0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569016"/>
        <c:crossesAt val="-8.0000000000000016E-2"/>
        <c:crossBetween val="midCat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'V Região Leste'!$A$59:$J$59</c:f>
          <c:strCache>
            <c:ptCount val="10"/>
            <c:pt idx="0">
              <c:v>V Região Leste</c:v>
            </c:pt>
          </c:strCache>
        </c:strRef>
      </c:tx>
      <c:layout>
        <c:manualLayout>
          <c:xMode val="edge"/>
          <c:yMode val="edge"/>
          <c:x val="0.39050699270341355"/>
          <c:y val="2.2819880042898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8561736607013256E-2"/>
          <c:y val="0.11143131604226705"/>
          <c:w val="0.84449583603886336"/>
          <c:h val="0.69153342863842304"/>
        </c:manualLayout>
      </c:layout>
      <c:scatterChart>
        <c:scatterStyle val="smoothMarker"/>
        <c:varyColors val="0"/>
        <c:ser>
          <c:idx val="0"/>
          <c:order val="0"/>
          <c:tx>
            <c:v>2010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 Região Leste'!$D$62:$D$79</c:f>
              <c:numCache>
                <c:formatCode>0.0%</c:formatCode>
                <c:ptCount val="18"/>
                <c:pt idx="0">
                  <c:v>4.6103003730122376E-2</c:v>
                </c:pt>
                <c:pt idx="1">
                  <c:v>4.6841549262856767E-2</c:v>
                </c:pt>
                <c:pt idx="2">
                  <c:v>4.6313348976787232E-2</c:v>
                </c:pt>
                <c:pt idx="3">
                  <c:v>4.5425224601980049E-2</c:v>
                </c:pt>
                <c:pt idx="4">
                  <c:v>4.952929408135219E-2</c:v>
                </c:pt>
                <c:pt idx="5">
                  <c:v>5.3740873353464155E-2</c:v>
                </c:pt>
                <c:pt idx="6">
                  <c:v>5.2114203445922574E-2</c:v>
                </c:pt>
                <c:pt idx="7">
                  <c:v>4.2041003300083202E-2</c:v>
                </c:pt>
                <c:pt idx="8">
                  <c:v>3.4136696364299272E-2</c:v>
                </c:pt>
                <c:pt idx="9">
                  <c:v>2.6442734675180195E-2</c:v>
                </c:pt>
                <c:pt idx="10">
                  <c:v>1.8832911084727066E-2</c:v>
                </c:pt>
                <c:pt idx="11">
                  <c:v>1.2508530668336964E-2</c:v>
                </c:pt>
                <c:pt idx="12">
                  <c:v>8.1006291660044687E-3</c:v>
                </c:pt>
                <c:pt idx="13">
                  <c:v>4.9547991436611292E-3</c:v>
                </c:pt>
                <c:pt idx="14">
                  <c:v>3.5571718380435088E-3</c:v>
                </c:pt>
                <c:pt idx="15">
                  <c:v>2.1081268054633671E-3</c:v>
                </c:pt>
                <c:pt idx="16">
                  <c:v>1.3602325950994231E-3</c:v>
                </c:pt>
                <c:pt idx="17">
                  <c:v>9.8628548991745116E-4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39C-46DC-814F-D1AD5A8E8430}"/>
            </c:ext>
          </c:extLst>
        </c:ser>
        <c:ser>
          <c:idx val="1"/>
          <c:order val="1"/>
          <c:tx>
            <c:v>2010h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'V Região Leste'!$C$62:$C$79</c:f>
              <c:numCache>
                <c:formatCode>0.0%</c:formatCode>
                <c:ptCount val="18"/>
                <c:pt idx="0">
                  <c:v>-4.9066534538689505E-2</c:v>
                </c:pt>
                <c:pt idx="1">
                  <c:v>-4.9748988005646602E-2</c:v>
                </c:pt>
                <c:pt idx="2">
                  <c:v>-4.7056568848336401E-2</c:v>
                </c:pt>
                <c:pt idx="3">
                  <c:v>-4.5504688361831219E-2</c:v>
                </c:pt>
                <c:pt idx="4">
                  <c:v>-5.5863023175371847E-2</c:v>
                </c:pt>
                <c:pt idx="5">
                  <c:v>-5.7078351267213251E-2</c:v>
                </c:pt>
                <c:pt idx="6">
                  <c:v>-5.1043779857339176E-2</c:v>
                </c:pt>
                <c:pt idx="7">
                  <c:v>-4.1283760412089712E-2</c:v>
                </c:pt>
                <c:pt idx="8">
                  <c:v>-3.3762749259117299E-2</c:v>
                </c:pt>
                <c:pt idx="9">
                  <c:v>-2.5984649471332281E-2</c:v>
                </c:pt>
                <c:pt idx="10">
                  <c:v>-1.7991530098067629E-2</c:v>
                </c:pt>
                <c:pt idx="11">
                  <c:v>-1.1872820589527612E-2</c:v>
                </c:pt>
                <c:pt idx="12">
                  <c:v>-7.8435405311918626E-3</c:v>
                </c:pt>
                <c:pt idx="13">
                  <c:v>-4.795871623958791E-3</c:v>
                </c:pt>
                <c:pt idx="14">
                  <c:v>-2.8513466770125366E-3</c:v>
                </c:pt>
                <c:pt idx="15">
                  <c:v>-1.5378574700608599E-3</c:v>
                </c:pt>
                <c:pt idx="16">
                  <c:v>-9.6291379584357792E-4</c:v>
                </c:pt>
                <c:pt idx="17">
                  <c:v>-6.5440743406845097E-4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39C-46DC-814F-D1AD5A8E8430}"/>
            </c:ext>
          </c:extLst>
        </c:ser>
        <c:ser>
          <c:idx val="2"/>
          <c:order val="2"/>
          <c:tx>
            <c:v>2015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 Região Leste'!$G$62:$G$79</c:f>
              <c:numCache>
                <c:formatCode>0.0%</c:formatCode>
                <c:ptCount val="18"/>
                <c:pt idx="0">
                  <c:v>4.0571937840288612E-2</c:v>
                </c:pt>
                <c:pt idx="1">
                  <c:v>4.1467050137964048E-2</c:v>
                </c:pt>
                <c:pt idx="2">
                  <c:v>4.4926853758109522E-2</c:v>
                </c:pt>
                <c:pt idx="3">
                  <c:v>4.4743939505975848E-2</c:v>
                </c:pt>
                <c:pt idx="4">
                  <c:v>4.3564726348603429E-2</c:v>
                </c:pt>
                <c:pt idx="5">
                  <c:v>4.7464302532389445E-2</c:v>
                </c:pt>
                <c:pt idx="6">
                  <c:v>5.002121026966231E-2</c:v>
                </c:pt>
                <c:pt idx="7">
                  <c:v>4.7117932991115039E-2</c:v>
                </c:pt>
                <c:pt idx="8">
                  <c:v>3.8408101155473225E-2</c:v>
                </c:pt>
                <c:pt idx="9">
                  <c:v>3.079575483263346E-2</c:v>
                </c:pt>
                <c:pt idx="10">
                  <c:v>2.384112145895521E-2</c:v>
                </c:pt>
                <c:pt idx="11">
                  <c:v>1.7069402337410635E-2</c:v>
                </c:pt>
                <c:pt idx="12">
                  <c:v>1.1157769380154193E-2</c:v>
                </c:pt>
                <c:pt idx="13">
                  <c:v>7.1842491369949911E-3</c:v>
                </c:pt>
                <c:pt idx="14">
                  <c:v>4.2031360064759427E-3</c:v>
                </c:pt>
                <c:pt idx="15">
                  <c:v>2.8877101081529162E-3</c:v>
                </c:pt>
                <c:pt idx="16">
                  <c:v>9.0289588287261E-4</c:v>
                </c:pt>
                <c:pt idx="17">
                  <c:v>8.094928605064779E-4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A39C-46DC-814F-D1AD5A8E8430}"/>
            </c:ext>
          </c:extLst>
        </c:ser>
        <c:ser>
          <c:idx val="3"/>
          <c:order val="3"/>
          <c:tx>
            <c:v>2015h</c:v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'V Região Leste'!$F$62:$F$79</c:f>
              <c:numCache>
                <c:formatCode>0.0%</c:formatCode>
                <c:ptCount val="18"/>
                <c:pt idx="0">
                  <c:v>-4.2541184895174569E-2</c:v>
                </c:pt>
                <c:pt idx="1">
                  <c:v>-4.3914987682476425E-2</c:v>
                </c:pt>
                <c:pt idx="2">
                  <c:v>-4.7156850917100923E-2</c:v>
                </c:pt>
                <c:pt idx="3">
                  <c:v>-4.5463921136714783E-2</c:v>
                </c:pt>
                <c:pt idx="4">
                  <c:v>-4.8195959540924142E-2</c:v>
                </c:pt>
                <c:pt idx="5">
                  <c:v>-5.1332744375386749E-2</c:v>
                </c:pt>
                <c:pt idx="6">
                  <c:v>-5.0527143307478858E-2</c:v>
                </c:pt>
                <c:pt idx="7">
                  <c:v>-4.5117551595440376E-2</c:v>
                </c:pt>
                <c:pt idx="8">
                  <c:v>-3.6878626664227809E-2</c:v>
                </c:pt>
                <c:pt idx="9">
                  <c:v>-2.9842265645979194E-2</c:v>
                </c:pt>
                <c:pt idx="10">
                  <c:v>-2.2541262731026537E-2</c:v>
                </c:pt>
                <c:pt idx="11">
                  <c:v>-1.5683924172313009E-2</c:v>
                </c:pt>
                <c:pt idx="12">
                  <c:v>-1.0095310000739441E-2</c:v>
                </c:pt>
                <c:pt idx="13">
                  <c:v>-6.5109690174391223E-3</c:v>
                </c:pt>
                <c:pt idx="14">
                  <c:v>-3.7633634428354042E-3</c:v>
                </c:pt>
                <c:pt idx="15">
                  <c:v>-2.1288105514280934E-3</c:v>
                </c:pt>
                <c:pt idx="16">
                  <c:v>-6.3825398616856909E-4</c:v>
                </c:pt>
                <c:pt idx="17">
                  <c:v>-5.2928379340808171E-4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A39C-46DC-814F-D1AD5A8E8430}"/>
            </c:ext>
          </c:extLst>
        </c:ser>
        <c:ser>
          <c:idx val="4"/>
          <c:order val="4"/>
          <c:tx>
            <c:v>2020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 Região Leste'!$J$62:$J$79</c:f>
              <c:numCache>
                <c:formatCode>0.0%</c:formatCode>
                <c:ptCount val="18"/>
                <c:pt idx="0">
                  <c:v>3.9389213650845287E-2</c:v>
                </c:pt>
                <c:pt idx="1">
                  <c:v>3.424830097938851E-2</c:v>
                </c:pt>
                <c:pt idx="2">
                  <c:v>3.8697167714303024E-2</c:v>
                </c:pt>
                <c:pt idx="3">
                  <c:v>4.6309673016267865E-2</c:v>
                </c:pt>
                <c:pt idx="4">
                  <c:v>4.7722467255384086E-2</c:v>
                </c:pt>
                <c:pt idx="5">
                  <c:v>4.2546473914333006E-2</c:v>
                </c:pt>
                <c:pt idx="6">
                  <c:v>4.2351935655673661E-2</c:v>
                </c:pt>
                <c:pt idx="7">
                  <c:v>4.4778880161243512E-2</c:v>
                </c:pt>
                <c:pt idx="8">
                  <c:v>4.2887713154932186E-2</c:v>
                </c:pt>
                <c:pt idx="9">
                  <c:v>3.5514394236564904E-2</c:v>
                </c:pt>
                <c:pt idx="10">
                  <c:v>2.8498260317703302E-2</c:v>
                </c:pt>
                <c:pt idx="11">
                  <c:v>2.073586488201733E-2</c:v>
                </c:pt>
                <c:pt idx="12">
                  <c:v>1.4666909042202046E-2</c:v>
                </c:pt>
                <c:pt idx="13">
                  <c:v>9.2262161033030039E-3</c:v>
                </c:pt>
                <c:pt idx="14">
                  <c:v>6.1454954825665015E-3</c:v>
                </c:pt>
                <c:pt idx="15">
                  <c:v>3.5335801736812058E-3</c:v>
                </c:pt>
                <c:pt idx="16">
                  <c:v>2.2706760682861178E-3</c:v>
                </c:pt>
                <c:pt idx="17">
                  <c:v>7.2074830257396437E-4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A39C-46DC-814F-D1AD5A8E8430}"/>
            </c:ext>
          </c:extLst>
        </c:ser>
        <c:ser>
          <c:idx val="5"/>
          <c:order val="5"/>
          <c:tx>
            <c:v>2020h</c:v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'V Região Leste'!$I$62:$I$79</c:f>
              <c:numCache>
                <c:formatCode>0.0%</c:formatCode>
                <c:ptCount val="18"/>
                <c:pt idx="0">
                  <c:v>-4.0942330568338736E-2</c:v>
                </c:pt>
                <c:pt idx="1">
                  <c:v>-3.6120333075012036E-2</c:v>
                </c:pt>
                <c:pt idx="2">
                  <c:v>-4.1586539228161488E-2</c:v>
                </c:pt>
                <c:pt idx="3">
                  <c:v>-4.8998127967904377E-2</c:v>
                </c:pt>
                <c:pt idx="4">
                  <c:v>-5.1533503634038455E-2</c:v>
                </c:pt>
                <c:pt idx="5">
                  <c:v>-4.68996660958085E-2</c:v>
                </c:pt>
                <c:pt idx="6">
                  <c:v>-4.3799810564384194E-2</c:v>
                </c:pt>
                <c:pt idx="7">
                  <c:v>-4.337246422568989E-2</c:v>
                </c:pt>
                <c:pt idx="8">
                  <c:v>-3.9657102400474549E-2</c:v>
                </c:pt>
                <c:pt idx="9">
                  <c:v>-3.2299729241013771E-2</c:v>
                </c:pt>
                <c:pt idx="10">
                  <c:v>-2.54207288487481E-2</c:v>
                </c:pt>
                <c:pt idx="11">
                  <c:v>-1.8889346000644208E-2</c:v>
                </c:pt>
                <c:pt idx="12">
                  <c:v>-1.2447259402416739E-2</c:v>
                </c:pt>
                <c:pt idx="13">
                  <c:v>-8.0908780691599461E-3</c:v>
                </c:pt>
                <c:pt idx="14">
                  <c:v>-5.1823716446136817E-3</c:v>
                </c:pt>
                <c:pt idx="15">
                  <c:v>-2.6980224069804155E-3</c:v>
                </c:pt>
                <c:pt idx="16">
                  <c:v>-1.3522003552715084E-3</c:v>
                </c:pt>
                <c:pt idx="17">
                  <c:v>-4.6561616006990619E-4</c:v>
                </c:pt>
              </c:numCache>
            </c:numRef>
          </c:xVal>
          <c:yVal>
            <c:numRef>
              <c:f>'V Região Leste'!$K$62:$K$79</c:f>
              <c:numCache>
                <c:formatCode>General</c:formatCode>
                <c:ptCount val="1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A39C-46DC-814F-D1AD5A8E8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563920"/>
        <c:axId val="249565488"/>
      </c:scatterChart>
      <c:valAx>
        <c:axId val="249563920"/>
        <c:scaling>
          <c:orientation val="minMax"/>
          <c:min val="-8.0000000000000016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Percentual da população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0%;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565488"/>
        <c:crosses val="autoZero"/>
        <c:crossBetween val="midCat"/>
      </c:valAx>
      <c:valAx>
        <c:axId val="249565488"/>
        <c:scaling>
          <c:orientation val="minMax"/>
          <c:max val="8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900" dirty="0"/>
                  <a:t>Faixa etária</a:t>
                </a:r>
              </a:p>
            </c:rich>
          </c:tx>
          <c:layout>
            <c:manualLayout>
              <c:xMode val="edge"/>
              <c:yMode val="edge"/>
              <c:x val="9.1518199750865795E-3"/>
              <c:y val="0.3503857817515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9563920"/>
        <c:crossesAt val="-8.0000000000000016E-2"/>
        <c:crossBetween val="midCat"/>
        <c:majorUnit val="5"/>
        <c:minorUnit val="2"/>
      </c:valAx>
      <c:spPr>
        <a:noFill/>
        <a:ln w="25400"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14501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85a600ed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a85a600ed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400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85a600ed9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85a600ed9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6133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85a600ed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a85a600ed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8963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3661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044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558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7677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3055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4493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a85a600ed9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a85a600ed9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876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85a600e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a85a600e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413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5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6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0058400" cy="603504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81800" cy="334327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6334" y="6030410"/>
            <a:ext cx="4641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Secretária de Estado de Saúde do Distrito Federal</a:t>
            </a:r>
            <a:endParaRPr lang="pt-BR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537" y="0"/>
            <a:ext cx="10791463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3078" cy="6858000"/>
          </a:xfrm>
          <a:prstGeom prst="rect">
            <a:avLst/>
          </a:prstGeom>
        </p:spPr>
      </p:pic>
      <p:sp>
        <p:nvSpPr>
          <p:cNvPr id="5" name="Google Shape;87;p1"/>
          <p:cNvSpPr txBox="1"/>
          <p:nvPr/>
        </p:nvSpPr>
        <p:spPr>
          <a:xfrm>
            <a:off x="1738561" y="1790799"/>
            <a:ext cx="8964164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Plano Distrital de Vacinação contra a </a:t>
            </a:r>
            <a:r>
              <a:rPr lang="pt-BR" sz="5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5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Covid </a:t>
            </a:r>
            <a:r>
              <a:rPr lang="pt-BR" sz="5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pt-BR" sz="5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 sz="5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</a:t>
            </a:r>
            <a:endParaRPr sz="2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</a:t>
            </a:r>
            <a:endParaRPr sz="2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2202" y="259373"/>
            <a:ext cx="2417176" cy="124672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13" name="CaixaDeTexto 12"/>
          <p:cNvSpPr txBox="1"/>
          <p:nvPr/>
        </p:nvSpPr>
        <p:spPr>
          <a:xfrm>
            <a:off x="3856020" y="6136428"/>
            <a:ext cx="4729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Secretaria de Estado de Saúde do Distrito Federal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51708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bcuMFec-4Xrf1Oi1bB-knKs26fjevbeT44Far9cw6WYwuGncPIG4m4IC-BeBkfyb1bri149K8uzXK1v1NfZeIX5u3kW_H83Ftlxg5GXtTY8A0xyUHQXfwqj6dc87W18wHfUly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495" y="1412883"/>
            <a:ext cx="9044849" cy="492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5;ga85a600ed9_0_29"/>
          <p:cNvSpPr txBox="1"/>
          <p:nvPr/>
        </p:nvSpPr>
        <p:spPr>
          <a:xfrm>
            <a:off x="1099866" y="486293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REGIÕES DE SAÚDE</a:t>
            </a:r>
            <a:endParaRPr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Google Shape;125;ga85a600ed9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4" name="Retângulo 3"/>
          <p:cNvSpPr/>
          <p:nvPr/>
        </p:nvSpPr>
        <p:spPr>
          <a:xfrm>
            <a:off x="1630495" y="620027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Fonte: Sala de Situação em Saúde do Distrito Federal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81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85a600ed9_0_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33" name="Google Shape;133;ga85a600ed9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a85a600ed9_0_29"/>
          <p:cNvSpPr txBox="1"/>
          <p:nvPr/>
        </p:nvSpPr>
        <p:spPr>
          <a:xfrm>
            <a:off x="1287153" y="365107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DISTRITO FEDERAL</a:t>
            </a:r>
            <a:endParaRPr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6" name="Google Shape;136;ga85a600ed9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0975" y="1148500"/>
            <a:ext cx="8945075" cy="54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5;ga85a600ed9_0_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2" name="Retângulo 1"/>
          <p:cNvSpPr/>
          <p:nvPr/>
        </p:nvSpPr>
        <p:spPr>
          <a:xfrm>
            <a:off x="1835925" y="655773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latin typeface="Calibri" panose="020F0502020204030204" pitchFamily="34" charset="0"/>
              </a:rPr>
              <a:t>Fonte: </a:t>
            </a:r>
            <a:r>
              <a:rPr lang="pt-BR" dirty="0" smtClean="0">
                <a:latin typeface="Calibri" panose="020F0502020204030204" pitchFamily="34" charset="0"/>
              </a:rPr>
              <a:t>Subsecretaria de Vigilância à Saúde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85a600ed9_0_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24" name="Google Shape;124;ga85a600ed9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a85a600ed9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127" name="Google Shape;127;ga85a600ed9_0_64"/>
          <p:cNvSpPr txBox="1"/>
          <p:nvPr/>
        </p:nvSpPr>
        <p:spPr>
          <a:xfrm>
            <a:off x="948610" y="450485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ESTRUTURA E LOGÍSTICA</a:t>
            </a:r>
            <a:endParaRPr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Retângulo 1"/>
          <p:cNvSpPr/>
          <p:nvPr/>
        </p:nvSpPr>
        <p:spPr>
          <a:xfrm>
            <a:off x="1652617" y="1468367"/>
            <a:ext cx="8886765" cy="4276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lvl="0" indent="-228594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400" dirty="0"/>
              <a:t>1 Rede de Frio </a:t>
            </a:r>
            <a:r>
              <a:rPr lang="pt-BR" sz="2400" dirty="0" smtClean="0"/>
              <a:t>Instalada e outra em processo de locação</a:t>
            </a:r>
            <a:r>
              <a:rPr lang="pt-BR" sz="2400" dirty="0"/>
              <a:t>;	</a:t>
            </a:r>
          </a:p>
          <a:p>
            <a:pPr marL="228594" lvl="0" indent="-228594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400" dirty="0"/>
              <a:t>8 Redes de Frio </a:t>
            </a:r>
            <a:r>
              <a:rPr lang="pt-BR" sz="2400" dirty="0" smtClean="0"/>
              <a:t>Regionais;</a:t>
            </a:r>
            <a:endParaRPr lang="pt-BR" sz="2400" dirty="0"/>
          </a:p>
          <a:p>
            <a:pPr marL="228594" lvl="0" indent="-228594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400" dirty="0"/>
              <a:t>5 Centros de Referência de Imunobiológicos Especiais (</a:t>
            </a:r>
            <a:r>
              <a:rPr lang="pt-BR" sz="2400" dirty="0" err="1" smtClean="0"/>
              <a:t>CRIEs</a:t>
            </a:r>
            <a:r>
              <a:rPr lang="pt-BR" sz="2400" dirty="0" smtClean="0"/>
              <a:t>);</a:t>
            </a:r>
          </a:p>
          <a:p>
            <a:pPr marL="228594" lvl="0" indent="-228594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400" dirty="0" smtClean="0"/>
              <a:t>7 milhões e 800 mil agulhas e seringas;</a:t>
            </a:r>
          </a:p>
          <a:p>
            <a:pPr marL="228594" lvl="0" indent="-228594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400" dirty="0" smtClean="0"/>
              <a:t>169 </a:t>
            </a:r>
            <a:r>
              <a:rPr lang="pt-BR" sz="2400" dirty="0"/>
              <a:t>salas de </a:t>
            </a:r>
            <a:r>
              <a:rPr lang="pt-BR" sz="2400" dirty="0" smtClean="0"/>
              <a:t>vacina;</a:t>
            </a:r>
            <a:endParaRPr lang="pt-BR" sz="2400" dirty="0"/>
          </a:p>
          <a:p>
            <a:pPr lvl="3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pt-BR" sz="2400" dirty="0" smtClean="0"/>
              <a:t>	* </a:t>
            </a:r>
            <a:r>
              <a:rPr lang="pt-BR" sz="2000" dirty="0" smtClean="0"/>
              <a:t>UBS;</a:t>
            </a:r>
            <a:endParaRPr lang="pt-BR" sz="2000" dirty="0"/>
          </a:p>
          <a:p>
            <a:pPr lvl="1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pt-BR" sz="2000" dirty="0" smtClean="0"/>
              <a:t>	* Policlínicas;</a:t>
            </a:r>
            <a:endParaRPr lang="pt-BR" sz="2000" dirty="0"/>
          </a:p>
          <a:p>
            <a:pPr lvl="1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pt-BR" sz="2000" dirty="0" smtClean="0"/>
              <a:t>	* Hospitais </a:t>
            </a:r>
            <a:r>
              <a:rPr lang="pt-BR" sz="2000" dirty="0"/>
              <a:t>público, privado, militares e </a:t>
            </a:r>
            <a:r>
              <a:rPr lang="pt-BR" sz="2000" dirty="0" smtClean="0"/>
              <a:t>universitários;</a:t>
            </a:r>
            <a:endParaRPr lang="pt-BR" sz="2000" dirty="0"/>
          </a:p>
          <a:p>
            <a:pPr lvl="1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pt-BR" sz="2000" dirty="0" smtClean="0"/>
              <a:t>	* Outros parceiros (públicos e privados).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85a600ed9_0_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42" name="Google Shape;142;ga85a600ed9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a85a600ed9_0_22"/>
          <p:cNvSpPr txBox="1"/>
          <p:nvPr/>
        </p:nvSpPr>
        <p:spPr>
          <a:xfrm>
            <a:off x="1249650" y="185789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Gama e Santa Maria</a:t>
            </a:r>
            <a:endParaRPr sz="2800" dirty="0"/>
          </a:p>
        </p:txBody>
      </p:sp>
      <p:sp>
        <p:nvSpPr>
          <p:cNvPr id="145" name="Google Shape;145;ga85a600ed9_0_22"/>
          <p:cNvSpPr txBox="1"/>
          <p:nvPr/>
        </p:nvSpPr>
        <p:spPr>
          <a:xfrm>
            <a:off x="1116163" y="2703025"/>
            <a:ext cx="100347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97" y="3059566"/>
            <a:ext cx="5350103" cy="284100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464828" y="1516451"/>
            <a:ext cx="307773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</a:t>
            </a:r>
            <a:r>
              <a:rPr lang="pt-BR" sz="1600" dirty="0" smtClean="0"/>
              <a:t>: </a:t>
            </a:r>
            <a:r>
              <a:rPr lang="pt-BR" sz="1600" b="1" dirty="0" smtClean="0"/>
              <a:t>272.959</a:t>
            </a:r>
          </a:p>
          <a:p>
            <a:pPr algn="ctr">
              <a:lnSpc>
                <a:spcPct val="150000"/>
              </a:lnSpc>
            </a:pPr>
            <a:r>
              <a:rPr lang="pt-BR" sz="1600" dirty="0" smtClean="0"/>
              <a:t>Salas de vacina: </a:t>
            </a:r>
            <a:r>
              <a:rPr lang="pt-BR" sz="1600" b="1" dirty="0" smtClean="0"/>
              <a:t>22</a:t>
            </a:r>
          </a:p>
          <a:p>
            <a:pPr algn="ctr">
              <a:lnSpc>
                <a:spcPct val="150000"/>
              </a:lnSpc>
            </a:pPr>
            <a:r>
              <a:rPr lang="pt-BR" sz="1600" dirty="0" smtClean="0"/>
              <a:t>  </a:t>
            </a:r>
          </a:p>
          <a:p>
            <a:pPr>
              <a:lnSpc>
                <a:spcPct val="150000"/>
              </a:lnSpc>
            </a:pPr>
            <a:endParaRPr lang="pt-BR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898030"/>
              </p:ext>
            </p:extLst>
          </p:nvPr>
        </p:nvGraphicFramePr>
        <p:xfrm>
          <a:off x="1249650" y="2576146"/>
          <a:ext cx="4215163" cy="383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624382" y="179213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CENTRO-SUL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Sia, Estrutural, Guará, Park Way, Candangolândia, N. Bandeirante, R.Fundo I  e II.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669050" y="2478800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01" y="2167878"/>
            <a:ext cx="3268383" cy="440752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038986" y="1400010"/>
            <a:ext cx="3077737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380.797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15 </a:t>
            </a:r>
            <a:r>
              <a:rPr lang="pt-BR" sz="1600" dirty="0"/>
              <a:t> </a:t>
            </a:r>
          </a:p>
          <a:p>
            <a:pPr>
              <a:lnSpc>
                <a:spcPct val="150000"/>
              </a:lnSpc>
            </a:pPr>
            <a:endParaRPr lang="pt-BR" dirty="0"/>
          </a:p>
          <a:p>
            <a:r>
              <a:rPr lang="pt-BR" dirty="0" smtClean="0"/>
              <a:t> 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270606"/>
              </p:ext>
            </p:extLst>
          </p:nvPr>
        </p:nvGraphicFramePr>
        <p:xfrm>
          <a:off x="947067" y="2715680"/>
          <a:ext cx="5000626" cy="389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1185390" y="178162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Asa Sul e Norte, Vila Planalto, Lago Norte e Sul, Varjão, Cruzeiro, Noroeste, Sudoeste/Octogonal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733484" y="2419929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01" y="2786428"/>
            <a:ext cx="3323063" cy="3627567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492872" y="1553466"/>
            <a:ext cx="3077737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392.698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21 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 </a:t>
            </a:r>
            <a:endParaRPr lang="pt-BR" dirty="0"/>
          </a:p>
          <a:p>
            <a:r>
              <a:rPr lang="pt-BR" dirty="0" smtClean="0"/>
              <a:t> 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475926"/>
              </p:ext>
            </p:extLst>
          </p:nvPr>
        </p:nvGraphicFramePr>
        <p:xfrm>
          <a:off x="576267" y="2786428"/>
          <a:ext cx="5010151" cy="389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1143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306" y="78157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633017" y="179213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SUDOESTE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Taguatinga, Vicente Pires, Águas Claras, </a:t>
            </a:r>
            <a:r>
              <a:rPr lang="pt-BR" sz="20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Arniqueiras</a:t>
            </a:r>
            <a:r>
              <a:rPr lang="pt-BR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Recanto das Emas e Samambaia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669050" y="2478800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37" y="2644932"/>
            <a:ext cx="3904527" cy="3689757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906281" y="1384954"/>
            <a:ext cx="307773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829.672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24</a:t>
            </a:r>
            <a:r>
              <a:rPr lang="pt-BR" sz="1600" dirty="0"/>
              <a:t> </a:t>
            </a:r>
          </a:p>
          <a:p>
            <a:pPr>
              <a:lnSpc>
                <a:spcPct val="150000"/>
              </a:lnSpc>
            </a:pPr>
            <a:endParaRPr lang="pt-BR" dirty="0"/>
          </a:p>
          <a:p>
            <a:pPr>
              <a:lnSpc>
                <a:spcPct val="150000"/>
              </a:lnSpc>
            </a:pPr>
            <a:r>
              <a:rPr lang="pt-BR" dirty="0" smtClean="0"/>
              <a:t> </a:t>
            </a:r>
            <a:endParaRPr lang="pt-BR" dirty="0"/>
          </a:p>
          <a:p>
            <a:r>
              <a:rPr lang="pt-BR" dirty="0" smtClean="0"/>
              <a:t> 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273975"/>
              </p:ext>
            </p:extLst>
          </p:nvPr>
        </p:nvGraphicFramePr>
        <p:xfrm>
          <a:off x="1342663" y="3206188"/>
          <a:ext cx="4145242" cy="3486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71343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1097387" y="113442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OESTE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Ceilândia, Sol Nascente/Pôr do Sol e </a:t>
            </a:r>
            <a:r>
              <a:rPr lang="pt-BR" sz="24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Brazlândia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669050" y="2478800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395" y="2292689"/>
            <a:ext cx="3730709" cy="4141641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523805" y="1383674"/>
            <a:ext cx="3077737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507.851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19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  </a:t>
            </a:r>
            <a:endParaRPr lang="pt-BR" dirty="0"/>
          </a:p>
          <a:p>
            <a:r>
              <a:rPr lang="pt-BR" dirty="0" smtClean="0"/>
              <a:t> 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548561"/>
              </p:ext>
            </p:extLst>
          </p:nvPr>
        </p:nvGraphicFramePr>
        <p:xfrm>
          <a:off x="1541196" y="2582379"/>
          <a:ext cx="4521251" cy="359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24602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568" y="133557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1288464" y="71029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Planaltina, Sobradinho I e II e </a:t>
            </a:r>
            <a:r>
              <a:rPr lang="pt-BR" sz="24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Fercal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669050" y="2478800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974" y="3045187"/>
            <a:ext cx="4464190" cy="255934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595945" y="1482528"/>
            <a:ext cx="307773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355.006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37</a:t>
            </a:r>
          </a:p>
          <a:p>
            <a:pPr>
              <a:lnSpc>
                <a:spcPct val="150000"/>
              </a:lnSpc>
            </a:pPr>
            <a:endParaRPr lang="pt-BR" dirty="0" smtClean="0"/>
          </a:p>
          <a:p>
            <a:pPr>
              <a:lnSpc>
                <a:spcPct val="150000"/>
              </a:lnSpc>
            </a:pPr>
            <a:r>
              <a:rPr lang="pt-BR" dirty="0" smtClean="0"/>
              <a:t>  </a:t>
            </a:r>
            <a:endParaRPr lang="pt-BR" dirty="0"/>
          </a:p>
          <a:p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548179"/>
              </p:ext>
            </p:extLst>
          </p:nvPr>
        </p:nvGraphicFramePr>
        <p:xfrm>
          <a:off x="1379084" y="2967980"/>
          <a:ext cx="4114625" cy="333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79141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083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a85a600ed9_0_8"/>
          <p:cNvSpPr txBox="1"/>
          <p:nvPr/>
        </p:nvSpPr>
        <p:spPr>
          <a:xfrm>
            <a:off x="838200" y="85594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Paranoá, Itapuã, Jardim Botânico, São Sebastião e Jardins Mangueiral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a85a600ed9_0_8"/>
          <p:cNvSpPr txBox="1"/>
          <p:nvPr/>
        </p:nvSpPr>
        <p:spPr>
          <a:xfrm>
            <a:off x="1669050" y="2478800"/>
            <a:ext cx="75522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libri"/>
              <a:buChar char="●"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18" y="3158914"/>
            <a:ext cx="4771950" cy="311193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221687" y="1229734"/>
            <a:ext cx="307773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/>
              <a:t>População estimada: </a:t>
            </a:r>
            <a:r>
              <a:rPr lang="pt-BR" sz="1600" b="1" dirty="0"/>
              <a:t>313.563</a:t>
            </a:r>
          </a:p>
          <a:p>
            <a:pPr algn="ctr">
              <a:lnSpc>
                <a:spcPct val="150000"/>
              </a:lnSpc>
            </a:pPr>
            <a:r>
              <a:rPr lang="pt-BR" sz="1600" dirty="0"/>
              <a:t>Salas de vacina: </a:t>
            </a:r>
            <a:r>
              <a:rPr lang="pt-BR" sz="1600" b="1" dirty="0"/>
              <a:t>23</a:t>
            </a:r>
          </a:p>
          <a:p>
            <a:pPr algn="ctr"/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366419"/>
              </p:ext>
            </p:extLst>
          </p:nvPr>
        </p:nvGraphicFramePr>
        <p:xfrm>
          <a:off x="1570182" y="2964874"/>
          <a:ext cx="4063808" cy="3391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Google Shape;125;ga85a600ed9_0_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03264" y="3651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09528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a85a600ed9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a85a600ed9_0_77"/>
          <p:cNvSpPr txBox="1"/>
          <p:nvPr/>
        </p:nvSpPr>
        <p:spPr>
          <a:xfrm>
            <a:off x="3031695" y="1019278"/>
            <a:ext cx="9692700" cy="6462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VACINAS</a:t>
            </a:r>
            <a:endParaRPr sz="6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/>
          <p:cNvSpPr/>
          <p:nvPr/>
        </p:nvSpPr>
        <p:spPr>
          <a:xfrm>
            <a:off x="5046606" y="1624985"/>
            <a:ext cx="2471596" cy="83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027068" y="1867842"/>
            <a:ext cx="264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NÚCLEO DE REDE DE FRIO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0" name="Retângulo Arredondado 19"/>
          <p:cNvSpPr/>
          <p:nvPr/>
        </p:nvSpPr>
        <p:spPr>
          <a:xfrm>
            <a:off x="4930815" y="2702577"/>
            <a:ext cx="2739092" cy="10731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5027068" y="2923875"/>
            <a:ext cx="275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REGIÕES </a:t>
            </a:r>
            <a:r>
              <a:rPr lang="pt-BR" b="1" dirty="0" smtClean="0">
                <a:solidFill>
                  <a:schemeClr val="bg1"/>
                </a:solidFill>
              </a:rPr>
              <a:t>DE </a:t>
            </a:r>
            <a:r>
              <a:rPr lang="pt-BR" b="1" dirty="0" smtClean="0">
                <a:solidFill>
                  <a:schemeClr val="bg1"/>
                </a:solidFill>
              </a:rPr>
              <a:t>SAÚDE</a:t>
            </a:r>
          </a:p>
          <a:p>
            <a:r>
              <a:rPr lang="pt-BR" b="1" dirty="0" smtClean="0">
                <a:solidFill>
                  <a:schemeClr val="bg1"/>
                </a:solidFill>
              </a:rPr>
              <a:t>(</a:t>
            </a:r>
            <a:r>
              <a:rPr lang="pt-BR" b="1" dirty="0">
                <a:solidFill>
                  <a:schemeClr val="bg1"/>
                </a:solidFill>
              </a:rPr>
              <a:t>8 Redes de Frio </a:t>
            </a:r>
            <a:r>
              <a:rPr lang="pt-BR" b="1" dirty="0" smtClean="0">
                <a:solidFill>
                  <a:schemeClr val="bg1"/>
                </a:solidFill>
              </a:rPr>
              <a:t>Regionais</a:t>
            </a:r>
            <a:r>
              <a:rPr lang="pt-BR" dirty="0" smtClean="0">
                <a:solidFill>
                  <a:schemeClr val="bg1"/>
                </a:solidFill>
              </a:rPr>
              <a:t>)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24" name="Conector reto 23"/>
          <p:cNvCxnSpPr/>
          <p:nvPr/>
        </p:nvCxnSpPr>
        <p:spPr>
          <a:xfrm flipH="1">
            <a:off x="6246063" y="2471284"/>
            <a:ext cx="1" cy="213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oogle Shape;125;ga85a600ed9_0_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05316" y="212614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29" name="Retângulo Arredondado 28"/>
          <p:cNvSpPr/>
          <p:nvPr/>
        </p:nvSpPr>
        <p:spPr>
          <a:xfrm>
            <a:off x="4977385" y="696120"/>
            <a:ext cx="2525556" cy="4798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/>
          <p:cNvSpPr txBox="1"/>
          <p:nvPr/>
        </p:nvSpPr>
        <p:spPr>
          <a:xfrm>
            <a:off x="5138922" y="789192"/>
            <a:ext cx="264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MINISTÉRIO DA SAÚDE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35" name="Conector reto 34"/>
          <p:cNvCxnSpPr/>
          <p:nvPr/>
        </p:nvCxnSpPr>
        <p:spPr>
          <a:xfrm>
            <a:off x="6246063" y="1133190"/>
            <a:ext cx="1" cy="495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 Arredondado 36"/>
          <p:cNvSpPr/>
          <p:nvPr/>
        </p:nvSpPr>
        <p:spPr>
          <a:xfrm>
            <a:off x="3285969" y="4572579"/>
            <a:ext cx="2846098" cy="6765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5</a:t>
            </a:r>
            <a:r>
              <a:rPr lang="pt-BR" b="1" dirty="0" smtClean="0"/>
              <a:t> </a:t>
            </a:r>
            <a:r>
              <a:rPr lang="pt-BR" b="1" dirty="0"/>
              <a:t>Centros de Referência de Imunobiológicos Especiais </a:t>
            </a:r>
          </a:p>
        </p:txBody>
      </p:sp>
      <p:sp>
        <p:nvSpPr>
          <p:cNvPr id="15" name="Retângulo Arredondado 37"/>
          <p:cNvSpPr/>
          <p:nvPr/>
        </p:nvSpPr>
        <p:spPr>
          <a:xfrm>
            <a:off x="7223528" y="4572579"/>
            <a:ext cx="1358590" cy="6765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169 Salas de Vacina</a:t>
            </a:r>
            <a:endParaRPr lang="pt-BR" dirty="0"/>
          </a:p>
        </p:txBody>
      </p:sp>
      <p:cxnSp>
        <p:nvCxnSpPr>
          <p:cNvPr id="32" name="Conector de seta reta 31"/>
          <p:cNvCxnSpPr>
            <a:stCxn id="20" idx="2"/>
          </p:cNvCxnSpPr>
          <p:nvPr/>
        </p:nvCxnSpPr>
        <p:spPr>
          <a:xfrm flipH="1">
            <a:off x="4594034" y="3775751"/>
            <a:ext cx="1706327" cy="719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>
            <a:stCxn id="20" idx="2"/>
          </p:cNvCxnSpPr>
          <p:nvPr/>
        </p:nvCxnSpPr>
        <p:spPr>
          <a:xfrm>
            <a:off x="6300361" y="3775751"/>
            <a:ext cx="1500026" cy="719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1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A2ffZVrSEyoswCx4UC4ZxcZm_wZQDnV5bEnZ-L_xgDO9GXqd7QgW47q_bKiI9VAjMbxRLHTCOmqxd9MjD4mihkS0h_oYc16zSnsPptV8OwwzN-0ZEosxCKdTHcix_Q099ULIbZ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24" y="1212639"/>
            <a:ext cx="10448925" cy="515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25;ga85a600ed9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4449" y="144788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6" name="Google Shape;153;ga85a600ed9_0_8"/>
          <p:cNvSpPr txBox="1"/>
          <p:nvPr/>
        </p:nvSpPr>
        <p:spPr>
          <a:xfrm>
            <a:off x="4701756" y="125635"/>
            <a:ext cx="9692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lvl="0">
              <a:lnSpc>
                <a:spcPct val="150000"/>
              </a:lnSpc>
              <a:buSzPts val="3000"/>
            </a:pPr>
            <a:r>
              <a:rPr lang="pt-BR" sz="4000" b="1" dirty="0"/>
              <a:t>Vacinas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938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5;ga85a600ed9_0_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00237" y="453825"/>
            <a:ext cx="1755800" cy="92057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8810" y="201004"/>
            <a:ext cx="10994833" cy="594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Covax</a:t>
            </a:r>
            <a:r>
              <a:rPr lang="pt-BR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Facility</a:t>
            </a:r>
            <a:r>
              <a:rPr lang="pt-BR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t-BR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dirty="0"/>
              <a:t/>
            </a:r>
            <a:br>
              <a:rPr lang="pt-BR" sz="1800" dirty="0"/>
            </a:b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O Brasil, juntamente com outros </a:t>
            </a:r>
            <a:r>
              <a:rPr kumimoji="0" lang="pt-BR" altLang="pt-BR" sz="2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países</a:t>
            </a:r>
            <a:r>
              <a:rPr kumimoji="0" lang="pt-BR" altLang="pt-BR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, aderiu ao COVAX (</a:t>
            </a:r>
            <a:r>
              <a:rPr kumimoji="0" lang="pt-BR" altLang="pt-BR" sz="2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COVAX </a:t>
            </a:r>
            <a:r>
              <a:rPr kumimoji="0" lang="pt-BR" altLang="pt-BR" sz="2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Facility</a:t>
            </a:r>
            <a:r>
              <a:rPr kumimoji="0" lang="pt-BR" altLang="pt-BR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), projetado para garantir o </a:t>
            </a:r>
            <a:r>
              <a:rPr kumimoji="0" lang="pt-BR" altLang="pt-BR" sz="2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rápido</a:t>
            </a:r>
            <a:r>
              <a:rPr kumimoji="0" lang="pt-BR" altLang="pt-BR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 e equitativo acesso </a:t>
            </a:r>
            <a:r>
              <a:rPr kumimoji="0" lang="pt-BR" altLang="pt-BR" sz="2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às</a:t>
            </a:r>
            <a:r>
              <a:rPr kumimoji="0" lang="pt-BR" altLang="pt-BR" sz="2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 vacinas Covid-19 em todo o mundo.;</a:t>
            </a:r>
            <a:endParaRPr kumimoji="0" lang="pt-BR" altLang="pt-BR" sz="27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Para atender 10% da 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população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 brasileira (21.255.900), totalizando 42.511.800 de doses – ainda sem cronograma; </a:t>
            </a:r>
            <a:endParaRPr kumimoji="0" lang="pt-BR" altLang="pt-BR" sz="27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Outros 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laboratórios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 produtores (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Sinovac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, 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Jansen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, Pfizer, 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Gamaleya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, </a:t>
            </a:r>
            <a:r>
              <a:rPr kumimoji="0" lang="pt-BR" altLang="pt-BR" sz="27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Bharat</a:t>
            </a:r>
            <a:r>
              <a:rPr kumimoji="0" lang="pt-BR" altLang="pt-BR" sz="27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&amp;quot"/>
                <a:cs typeface="Arial" panose="020B0604020202020204" pitchFamily="34" charset="0"/>
              </a:rPr>
              <a:t>, Moderna). </a:t>
            </a:r>
            <a:endParaRPr kumimoji="0" lang="pt-BR" altLang="pt-BR" sz="12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pt-BR" altLang="pt-B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808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5a600ed9_0_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51" name="Google Shape;151;ga85a600ed9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027" y="178162"/>
            <a:ext cx="11816861" cy="65039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1;p14"/>
          <p:cNvSpPr txBox="1">
            <a:spLocks/>
          </p:cNvSpPr>
          <p:nvPr/>
        </p:nvSpPr>
        <p:spPr>
          <a:xfrm>
            <a:off x="776999" y="1127590"/>
            <a:ext cx="10713027" cy="460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594" indent="-228594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Char char="•"/>
            </a:pPr>
            <a:endParaRPr lang="pt-BR" sz="2400" dirty="0"/>
          </a:p>
        </p:txBody>
      </p:sp>
      <p:sp>
        <p:nvSpPr>
          <p:cNvPr id="10" name="Google Shape;175;p18"/>
          <p:cNvSpPr txBox="1">
            <a:spLocks/>
          </p:cNvSpPr>
          <p:nvPr/>
        </p:nvSpPr>
        <p:spPr>
          <a:xfrm>
            <a:off x="1157707" y="1562255"/>
            <a:ext cx="10713027" cy="460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594" indent="-507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lang="pt-BR" dirty="0"/>
          </a:p>
        </p:txBody>
      </p:sp>
      <p:sp>
        <p:nvSpPr>
          <p:cNvPr id="12" name="Google Shape;174;p18"/>
          <p:cNvSpPr txBox="1">
            <a:spLocks/>
          </p:cNvSpPr>
          <p:nvPr/>
        </p:nvSpPr>
        <p:spPr>
          <a:xfrm>
            <a:off x="3889873" y="178162"/>
            <a:ext cx="11658601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pt-BR" b="1" dirty="0" smtClean="0">
                <a:latin typeface="Times New Roman" panose="02020603050405020304" pitchFamily="18" charset="0"/>
              </a:rPr>
              <a:t>População alvo</a:t>
            </a:r>
            <a:endParaRPr lang="pt-BR" dirty="0"/>
          </a:p>
          <a:p>
            <a:pPr>
              <a:buSzPts val="4400"/>
              <a:buFont typeface="Times New Roman"/>
              <a:buNone/>
            </a:pP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3" name="Google Shape;125;ga85a600ed9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20468" y="114260"/>
            <a:ext cx="1539621" cy="759740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2" name="Retângulo 1"/>
          <p:cNvSpPr/>
          <p:nvPr/>
        </p:nvSpPr>
        <p:spPr>
          <a:xfrm>
            <a:off x="243507" y="6077459"/>
            <a:ext cx="1175538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Calibri" panose="020F0502020204030204" pitchFamily="34" charset="0"/>
              </a:rPr>
              <a:t>Fonte: Fonte: Idosos - CODEPLAN projeção 2020; Trabalhadores da saúde, Professores e Forças de Segurança e Salvamento - População informada pelo MS para Campanha contra Influenza ano 2020 (dados preliminares); Portadores de doenças crônicas/</a:t>
            </a:r>
            <a:r>
              <a:rPr lang="pt-BR" sz="1200" dirty="0" err="1">
                <a:latin typeface="Calibri" panose="020F0502020204030204" pitchFamily="34" charset="0"/>
              </a:rPr>
              <a:t>comorbidades</a:t>
            </a:r>
            <a:r>
              <a:rPr lang="pt-BR" sz="1200" dirty="0">
                <a:latin typeface="Calibri" panose="020F0502020204030204" pitchFamily="34" charset="0"/>
              </a:rPr>
              <a:t> - PNS 2013 (dados preliminares); Pessoas de 60 anos ou mais institucionalizadas - NVEPI (dados preliminares). População do SIA somada a do Guará, população do Park Way adicionada a do Núcleo Bandeirante e população do Jardim Botânico à de São Sebastião haja vista a inexistência de serviço de vacinação nas </a:t>
            </a:r>
            <a:r>
              <a:rPr lang="pt-BR" sz="1200" dirty="0" err="1">
                <a:latin typeface="Calibri" panose="020F0502020204030204" pitchFamily="34" charset="0"/>
              </a:rPr>
              <a:t>RAs</a:t>
            </a:r>
            <a:r>
              <a:rPr lang="pt-BR" sz="1200" dirty="0">
                <a:latin typeface="Calibri" panose="020F0502020204030204" pitchFamily="34" charset="0"/>
              </a:rPr>
              <a:t> descritas.</a:t>
            </a:r>
            <a:endParaRPr lang="pt-BR" sz="1200" dirty="0">
              <a:latin typeface="Times New Roman" panose="02020603050405020304" pitchFamily="18" charset="0"/>
            </a:endParaRPr>
          </a:p>
          <a:p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66" y="866417"/>
            <a:ext cx="11677622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Google Shape;101;ga85a600ed9_0_77"/>
          <p:cNvSpPr txBox="1"/>
          <p:nvPr/>
        </p:nvSpPr>
        <p:spPr>
          <a:xfrm>
            <a:off x="4750326" y="3429000"/>
            <a:ext cx="9692700" cy="6462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OBRIGADO</a:t>
            </a:r>
            <a:endParaRPr sz="60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2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402</Words>
  <Application>Microsoft Office PowerPoint</Application>
  <PresentationFormat>Widescreen</PresentationFormat>
  <Paragraphs>97</Paragraphs>
  <Slides>19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&amp;quot</vt:lpstr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Jahila</dc:creator>
  <cp:lastModifiedBy>Helio Rodrigues dos Santos Junior Ferreira</cp:lastModifiedBy>
  <cp:revision>52</cp:revision>
  <dcterms:created xsi:type="dcterms:W3CDTF">2020-10-13T16:25:31Z</dcterms:created>
  <dcterms:modified xsi:type="dcterms:W3CDTF">2020-12-17T19:03:29Z</dcterms:modified>
</cp:coreProperties>
</file>